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305" r:id="rId2"/>
    <p:sldId id="256" r:id="rId3"/>
    <p:sldId id="258" r:id="rId4"/>
    <p:sldId id="259" r:id="rId5"/>
    <p:sldId id="269" r:id="rId6"/>
    <p:sldId id="272" r:id="rId7"/>
    <p:sldId id="273" r:id="rId8"/>
    <p:sldId id="277" r:id="rId9"/>
    <p:sldId id="281" r:id="rId10"/>
    <p:sldId id="282" r:id="rId11"/>
    <p:sldId id="283" r:id="rId12"/>
    <p:sldId id="284" r:id="rId13"/>
    <p:sldId id="285" r:id="rId14"/>
    <p:sldId id="286" r:id="rId15"/>
    <p:sldId id="294" r:id="rId16"/>
    <p:sldId id="295" r:id="rId17"/>
    <p:sldId id="297" r:id="rId18"/>
    <p:sldId id="298" r:id="rId19"/>
    <p:sldId id="303" r:id="rId20"/>
    <p:sldId id="299" r:id="rId21"/>
    <p:sldId id="300" r:id="rId22"/>
    <p:sldId id="304" r:id="rId23"/>
    <p:sldId id="301" r:id="rId2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09B"/>
    <a:srgbClr val="FF92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48" autoAdjust="0"/>
  </p:normalViewPr>
  <p:slideViewPr>
    <p:cSldViewPr>
      <p:cViewPr varScale="1">
        <p:scale>
          <a:sx n="52" d="100"/>
          <a:sy n="52" d="100"/>
        </p:scale>
        <p:origin x="8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A3783-AB18-0445-81A2-8CA2E5C22B77}" type="datetimeFigureOut">
              <a:rPr lang="en-VN" smtClean="0"/>
              <a:t>06/06/2025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C99C1-73DE-144B-BBFF-43D4538953BA}" type="slidenum">
              <a:rPr lang="en-VN" smtClean="0"/>
              <a:t>‹#›</a:t>
            </a:fld>
            <a:endParaRPr lang="en-VN"/>
          </a:p>
        </p:txBody>
      </p:sp>
    </p:spTree>
    <p:extLst>
      <p:ext uri="{BB962C8B-B14F-4D97-AF65-F5344CB8AC3E}">
        <p14:creationId xmlns:p14="http://schemas.microsoft.com/office/powerpoint/2010/main" val="2936915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1D8BD707-D9CF-40AE-B4C6-C98DA3205C09}" type="datetimeFigureOut">
              <a:rPr lang="en-US" smtClean="0"/>
              <a:pPr/>
              <a:t>6/6/2025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Times New Roman" panose="02020603050405020304" pitchFamily="18" charset="0"/>
          <a:ea typeface="+mn-ea"/>
          <a:cs typeface="Times New Roman" panose="02020603050405020304" pitchFamily="18"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1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6.svg"/><Relationship Id="rId5" Type="http://schemas.openxmlformats.org/officeDocument/2006/relationships/image" Target="../media/image44.svg"/><Relationship Id="rId10" Type="http://schemas.openxmlformats.org/officeDocument/2006/relationships/image" Target="../media/image35.png"/><Relationship Id="rId4" Type="http://schemas.openxmlformats.org/officeDocument/2006/relationships/image" Target="../media/image43.png"/><Relationship Id="rId9" Type="http://schemas.openxmlformats.org/officeDocument/2006/relationships/image" Target="../media/image48.sv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1.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6.svg"/><Relationship Id="rId5" Type="http://schemas.openxmlformats.org/officeDocument/2006/relationships/image" Target="../media/image44.svg"/><Relationship Id="rId10" Type="http://schemas.openxmlformats.org/officeDocument/2006/relationships/image" Target="../media/image35.png"/><Relationship Id="rId4" Type="http://schemas.openxmlformats.org/officeDocument/2006/relationships/image" Target="../media/image43.png"/><Relationship Id="rId9" Type="http://schemas.openxmlformats.org/officeDocument/2006/relationships/image" Target="../media/image48.sv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1.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3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5.png"/><Relationship Id="rId5" Type="http://schemas.openxmlformats.org/officeDocument/2006/relationships/image" Target="../media/image44.sv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48.sv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1.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6.svg"/><Relationship Id="rId5" Type="http://schemas.openxmlformats.org/officeDocument/2006/relationships/image" Target="../media/image44.svg"/><Relationship Id="rId10" Type="http://schemas.openxmlformats.org/officeDocument/2006/relationships/image" Target="../media/image35.png"/><Relationship Id="rId4" Type="http://schemas.openxmlformats.org/officeDocument/2006/relationships/image" Target="../media/image43.png"/><Relationship Id="rId9" Type="http://schemas.openxmlformats.org/officeDocument/2006/relationships/image" Target="../media/image48.sv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5.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3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5.png"/><Relationship Id="rId5" Type="http://schemas.openxmlformats.org/officeDocument/2006/relationships/image" Target="../media/image44.svg"/><Relationship Id="rId10" Type="http://schemas.openxmlformats.org/officeDocument/2006/relationships/image" Target="../media/image54.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3.png"/><Relationship Id="rId7" Type="http://schemas.openxmlformats.org/officeDocument/2006/relationships/image" Target="../media/image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11.png"/><Relationship Id="rId5" Type="http://schemas.openxmlformats.org/officeDocument/2006/relationships/image" Target="../media/image35.png"/><Relationship Id="rId10" Type="http://schemas.openxmlformats.org/officeDocument/2006/relationships/image" Target="../media/image44.svg"/><Relationship Id="rId4" Type="http://schemas.openxmlformats.org/officeDocument/2006/relationships/image" Target="../media/image34.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4.sv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4.sv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4.sv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6.svg"/><Relationship Id="rId10" Type="http://schemas.openxmlformats.org/officeDocument/2006/relationships/image" Target="../media/image11.png"/><Relationship Id="rId4" Type="http://schemas.openxmlformats.org/officeDocument/2006/relationships/image" Target="../media/image35.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4.svg"/><Relationship Id="rId7"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1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36.sv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5.png"/><Relationship Id="rId5" Type="http://schemas.openxmlformats.org/officeDocument/2006/relationships/image" Target="../media/image43.png"/><Relationship Id="rId10" Type="http://schemas.openxmlformats.org/officeDocument/2006/relationships/image" Target="../media/image66.png"/><Relationship Id="rId4" Type="http://schemas.openxmlformats.org/officeDocument/2006/relationships/image" Target="../media/image42.sv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1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36.sv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35.png"/><Relationship Id="rId5" Type="http://schemas.openxmlformats.org/officeDocument/2006/relationships/image" Target="../media/image43.png"/><Relationship Id="rId10" Type="http://schemas.openxmlformats.org/officeDocument/2006/relationships/image" Target="../media/image66.png"/><Relationship Id="rId4" Type="http://schemas.openxmlformats.org/officeDocument/2006/relationships/image" Target="../media/image42.svg"/><Relationship Id="rId9"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11.png"/><Relationship Id="rId3" Type="http://schemas.openxmlformats.org/officeDocument/2006/relationships/image" Target="../media/image3.svg"/><Relationship Id="rId7" Type="http://schemas.openxmlformats.org/officeDocument/2006/relationships/image" Target="../media/image70.png"/><Relationship Id="rId12"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9.jpeg"/><Relationship Id="rId11" Type="http://schemas.openxmlformats.org/officeDocument/2006/relationships/image" Target="../media/image9.png"/><Relationship Id="rId5" Type="http://schemas.openxmlformats.org/officeDocument/2006/relationships/image" Target="../media/image68.svg"/><Relationship Id="rId10" Type="http://schemas.openxmlformats.org/officeDocument/2006/relationships/image" Target="../media/image8.svg"/><Relationship Id="rId4" Type="http://schemas.openxmlformats.org/officeDocument/2006/relationships/image" Target="../media/image67.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8.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9.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svg"/><Relationship Id="rId5" Type="http://schemas.openxmlformats.org/officeDocument/2006/relationships/image" Target="../media/image17.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9.svg"/><Relationship Id="rId7" Type="http://schemas.openxmlformats.org/officeDocument/2006/relationships/image" Target="../media/image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4.sv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1.png"/><Relationship Id="rId5" Type="http://schemas.openxmlformats.org/officeDocument/2006/relationships/image" Target="../media/image36.svg"/><Relationship Id="rId10"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svg"/><Relationship Id="rId7"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1.pn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6.svg"/><Relationship Id="rId5" Type="http://schemas.openxmlformats.org/officeDocument/2006/relationships/image" Target="../media/image44.svg"/><Relationship Id="rId10" Type="http://schemas.openxmlformats.org/officeDocument/2006/relationships/image" Target="../media/image35.png"/><Relationship Id="rId4" Type="http://schemas.openxmlformats.org/officeDocument/2006/relationships/image" Target="../media/image43.png"/><Relationship Id="rId9"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Hình ảnh 11">
            <a:extLst>
              <a:ext uri="{FF2B5EF4-FFF2-40B4-BE49-F238E27FC236}">
                <a16:creationId xmlns:a16="http://schemas.microsoft.com/office/drawing/2014/main" id="{E90C6683-5C4C-20ED-8F6E-39832958D76B}"/>
              </a:ext>
            </a:extLst>
          </p:cNvPr>
          <p:cNvPicPr>
            <a:picLocks noChangeAspect="1"/>
          </p:cNvPicPr>
          <p:nvPr/>
        </p:nvPicPr>
        <p:blipFill>
          <a:blip r:embed="rId2"/>
          <a:stretch>
            <a:fillRect/>
          </a:stretch>
        </p:blipFill>
        <p:spPr>
          <a:xfrm>
            <a:off x="29497" y="0"/>
            <a:ext cx="18288000" cy="10287000"/>
          </a:xfrm>
          <a:prstGeom prst="rect">
            <a:avLst/>
          </a:prstGeom>
        </p:spPr>
      </p:pic>
    </p:spTree>
    <p:extLst>
      <p:ext uri="{BB962C8B-B14F-4D97-AF65-F5344CB8AC3E}">
        <p14:creationId xmlns:p14="http://schemas.microsoft.com/office/powerpoint/2010/main" val="183141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2501" y="1386775"/>
            <a:ext cx="2270840" cy="655451"/>
          </a:xfrm>
          <a:custGeom>
            <a:avLst/>
            <a:gdLst/>
            <a:ahLst/>
            <a:cxnLst/>
            <a:rect l="l" t="t" r="r" b="b"/>
            <a:pathLst>
              <a:path w="2270840" h="655451">
                <a:moveTo>
                  <a:pt x="0" y="0"/>
                </a:moveTo>
                <a:lnTo>
                  <a:pt x="2270840" y="0"/>
                </a:lnTo>
                <a:lnTo>
                  <a:pt x="2270840" y="655450"/>
                </a:lnTo>
                <a:lnTo>
                  <a:pt x="0" y="655450"/>
                </a:lnTo>
                <a:lnTo>
                  <a:pt x="0" y="0"/>
                </a:lnTo>
                <a:close/>
              </a:path>
            </a:pathLst>
          </a:custGeom>
          <a:blipFill>
            <a:blip r:embed="rId2">
              <a:extLst>
                <a:ext uri="{96DAC541-7B7A-43D3-8B79-37D633B846F1}">
                  <asvg:svgBlip xmlns:asvg="http://schemas.microsoft.com/office/drawing/2016/SVG/main" r:embed="rId3"/>
                </a:ext>
              </a:extLst>
            </a:blip>
            <a:stretch>
              <a:fillRect t="-65112" r="-21421"/>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Freeform 3"/>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4" name="Freeform 4"/>
          <p:cNvSpPr/>
          <p:nvPr/>
        </p:nvSpPr>
        <p:spPr>
          <a:xfrm>
            <a:off x="12646769" y="9439275"/>
            <a:ext cx="1533144" cy="289381"/>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5" name="Freeform 5"/>
          <p:cNvSpPr/>
          <p:nvPr/>
        </p:nvSpPr>
        <p:spPr>
          <a:xfrm>
            <a:off x="17800265" y="9827062"/>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6" name="AutoShape 6"/>
          <p:cNvSpPr/>
          <p:nvPr/>
        </p:nvSpPr>
        <p:spPr>
          <a:xfrm>
            <a:off x="5416024" y="4522485"/>
            <a:ext cx="8174796" cy="0"/>
          </a:xfrm>
          <a:prstGeom prst="line">
            <a:avLst/>
          </a:prstGeom>
          <a:ln w="9525" cap="flat">
            <a:solidFill>
              <a:srgbClr val="000000"/>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7" name="TextBox 7"/>
          <p:cNvSpPr txBox="1"/>
          <p:nvPr/>
        </p:nvSpPr>
        <p:spPr>
          <a:xfrm>
            <a:off x="2497963" y="2161480"/>
            <a:ext cx="13292075" cy="1436291"/>
          </a:xfrm>
          <a:prstGeom prst="rect">
            <a:avLst/>
          </a:prstGeom>
        </p:spPr>
        <p:txBody>
          <a:bodyPr wrap="square" lIns="0" tIns="0" rIns="0" bIns="0" rtlCol="0" anchor="t">
            <a:spAutoFit/>
          </a:bodyPr>
          <a:lstStyle/>
          <a:p>
            <a:pPr algn="ctr">
              <a:lnSpc>
                <a:spcPts val="5625"/>
              </a:lnSpc>
            </a:pPr>
            <a:r>
              <a:rPr lang="en-US" sz="4800" b="1" dirty="0">
                <a:solidFill>
                  <a:srgbClr val="FF924C"/>
                </a:solidFill>
                <a:latin typeface="Times New Roman" panose="02020603050405020304" pitchFamily="18" charset="0"/>
                <a:ea typeface="Montserrat Heavy"/>
                <a:cs typeface="Times New Roman" panose="02020603050405020304" pitchFamily="18" charset="0"/>
                <a:sym typeface="Montserrat Heavy"/>
              </a:rPr>
              <a:t>LẬP KẾ HOẠCH TRIỂN KHAI TÀI KHOẢN NGƯỜI DÙNG, NHÓM VÀ MÁY TÍNH</a:t>
            </a:r>
          </a:p>
        </p:txBody>
      </p:sp>
      <p:sp>
        <p:nvSpPr>
          <p:cNvPr id="8" name="TextBox 8"/>
          <p:cNvSpPr txBox="1"/>
          <p:nvPr/>
        </p:nvSpPr>
        <p:spPr>
          <a:xfrm>
            <a:off x="4460566" y="3719890"/>
            <a:ext cx="9366868" cy="646780"/>
          </a:xfrm>
          <a:prstGeom prst="rect">
            <a:avLst/>
          </a:prstGeom>
        </p:spPr>
        <p:txBody>
          <a:bodyPr lIns="0" tIns="0" rIns="0" bIns="0" rtlCol="0" anchor="t">
            <a:spAutoFit/>
          </a:bodyPr>
          <a:lstStyle/>
          <a:p>
            <a:pPr algn="ctr">
              <a:lnSpc>
                <a:spcPts val="5599"/>
              </a:lnSpc>
            </a:pP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Lập</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Bảng</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Thiết</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Kê</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Sơ</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Đồ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Tổ</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Chức</a:t>
            </a:r>
            <a:endParaRPr lang="en-US" sz="3600" b="1" dirty="0">
              <a:solidFill>
                <a:srgbClr val="20409A"/>
              </a:solidFill>
              <a:latin typeface="Times New Roman" panose="02020603050405020304" pitchFamily="18" charset="0"/>
              <a:ea typeface="Cabin Bold"/>
              <a:cs typeface="Times New Roman" panose="02020603050405020304" pitchFamily="18" charset="0"/>
              <a:sym typeface="Cabin Bold"/>
            </a:endParaRPr>
          </a:p>
        </p:txBody>
      </p:sp>
      <p:sp>
        <p:nvSpPr>
          <p:cNvPr id="10" name="Freeform 10"/>
          <p:cNvSpPr/>
          <p:nvPr/>
        </p:nvSpPr>
        <p:spPr>
          <a:xfrm flipH="1">
            <a:off x="14523958" y="-342900"/>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1" name="Freeform 11"/>
          <p:cNvSpPr/>
          <p:nvPr/>
        </p:nvSpPr>
        <p:spPr>
          <a:xfrm>
            <a:off x="-581734" y="-585596"/>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2" name="Freeform 12"/>
          <p:cNvSpPr/>
          <p:nvPr/>
        </p:nvSpPr>
        <p:spPr>
          <a:xfrm>
            <a:off x="8619141" y="410212"/>
            <a:ext cx="1049718" cy="951863"/>
          </a:xfrm>
          <a:custGeom>
            <a:avLst/>
            <a:gdLst/>
            <a:ahLst/>
            <a:cxnLst/>
            <a:rect l="l" t="t" r="r" b="b"/>
            <a:pathLst>
              <a:path w="1049718" h="951863">
                <a:moveTo>
                  <a:pt x="0" y="0"/>
                </a:moveTo>
                <a:lnTo>
                  <a:pt x="1049718" y="0"/>
                </a:lnTo>
                <a:lnTo>
                  <a:pt x="1049718" y="951863"/>
                </a:lnTo>
                <a:lnTo>
                  <a:pt x="0" y="951863"/>
                </a:lnTo>
                <a:lnTo>
                  <a:pt x="0" y="0"/>
                </a:lnTo>
                <a:close/>
              </a:path>
            </a:pathLst>
          </a:custGeom>
          <a:blipFill>
            <a:blip r:embed="rId12"/>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pic>
        <p:nvPicPr>
          <p:cNvPr id="14" name="Hình ảnh 13">
            <a:extLst>
              <a:ext uri="{FF2B5EF4-FFF2-40B4-BE49-F238E27FC236}">
                <a16:creationId xmlns:a16="http://schemas.microsoft.com/office/drawing/2014/main" id="{8BC7006B-AE35-5CA0-7CF2-5CE0238F374A}"/>
              </a:ext>
            </a:extLst>
          </p:cNvPr>
          <p:cNvPicPr>
            <a:picLocks noChangeAspect="1"/>
          </p:cNvPicPr>
          <p:nvPr/>
        </p:nvPicPr>
        <p:blipFill>
          <a:blip r:embed="rId13"/>
          <a:stretch>
            <a:fillRect/>
          </a:stretch>
        </p:blipFill>
        <p:spPr>
          <a:xfrm>
            <a:off x="1412275" y="4717900"/>
            <a:ext cx="15463451" cy="45655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2501" y="1386775"/>
            <a:ext cx="2270840" cy="655451"/>
          </a:xfrm>
          <a:custGeom>
            <a:avLst/>
            <a:gdLst/>
            <a:ahLst/>
            <a:cxnLst/>
            <a:rect l="l" t="t" r="r" b="b"/>
            <a:pathLst>
              <a:path w="2270840" h="655451">
                <a:moveTo>
                  <a:pt x="0" y="0"/>
                </a:moveTo>
                <a:lnTo>
                  <a:pt x="2270840" y="0"/>
                </a:lnTo>
                <a:lnTo>
                  <a:pt x="2270840" y="655450"/>
                </a:lnTo>
                <a:lnTo>
                  <a:pt x="0" y="655450"/>
                </a:lnTo>
                <a:lnTo>
                  <a:pt x="0" y="0"/>
                </a:lnTo>
                <a:close/>
              </a:path>
            </a:pathLst>
          </a:custGeom>
          <a:blipFill>
            <a:blip r:embed="rId2">
              <a:extLst>
                <a:ext uri="{96DAC541-7B7A-43D3-8B79-37D633B846F1}">
                  <asvg:svgBlip xmlns:asvg="http://schemas.microsoft.com/office/drawing/2016/SVG/main" r:embed="rId3"/>
                </a:ext>
              </a:extLst>
            </a:blip>
            <a:stretch>
              <a:fillRect t="-65112" r="-21421"/>
            </a:stretch>
          </a:blipFill>
        </p:spPr>
        <p:txBody>
          <a:bodyPr/>
          <a:lstStyle/>
          <a:p>
            <a:endParaRPr lang="en-VN"/>
          </a:p>
        </p:txBody>
      </p:sp>
      <p:sp>
        <p:nvSpPr>
          <p:cNvPr id="3" name="Freeform 3"/>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p>
        </p:txBody>
      </p:sp>
      <p:sp>
        <p:nvSpPr>
          <p:cNvPr id="4" name="Freeform 4"/>
          <p:cNvSpPr/>
          <p:nvPr/>
        </p:nvSpPr>
        <p:spPr>
          <a:xfrm>
            <a:off x="12646769" y="9439275"/>
            <a:ext cx="1533144" cy="289381"/>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p>
        </p:txBody>
      </p:sp>
      <p:sp>
        <p:nvSpPr>
          <p:cNvPr id="5" name="Freeform 5"/>
          <p:cNvSpPr/>
          <p:nvPr/>
        </p:nvSpPr>
        <p:spPr>
          <a:xfrm>
            <a:off x="17800265" y="9827062"/>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p>
        </p:txBody>
      </p:sp>
      <p:sp>
        <p:nvSpPr>
          <p:cNvPr id="6" name="AutoShape 6"/>
          <p:cNvSpPr/>
          <p:nvPr/>
        </p:nvSpPr>
        <p:spPr>
          <a:xfrm>
            <a:off x="5618751" y="4436971"/>
            <a:ext cx="8174796" cy="0"/>
          </a:xfrm>
          <a:prstGeom prst="line">
            <a:avLst/>
          </a:prstGeom>
          <a:ln w="9525" cap="flat">
            <a:solidFill>
              <a:srgbClr val="000000"/>
            </a:solidFill>
            <a:prstDash val="solid"/>
            <a:headEnd type="none" w="sm" len="sm"/>
            <a:tailEnd type="none" w="sm" len="sm"/>
          </a:ln>
        </p:spPr>
        <p:txBody>
          <a:bodyPr/>
          <a:lstStyle/>
          <a:p>
            <a:endParaRPr lang="en-VN"/>
          </a:p>
        </p:txBody>
      </p:sp>
      <p:sp>
        <p:nvSpPr>
          <p:cNvPr id="8" name="TextBox 8"/>
          <p:cNvSpPr txBox="1"/>
          <p:nvPr/>
        </p:nvSpPr>
        <p:spPr>
          <a:xfrm>
            <a:off x="4813045" y="3715746"/>
            <a:ext cx="9366868" cy="679450"/>
          </a:xfrm>
          <a:prstGeom prst="rect">
            <a:avLst/>
          </a:prstGeom>
        </p:spPr>
        <p:txBody>
          <a:bodyPr lIns="0" tIns="0" rIns="0" bIns="0" rtlCol="0" anchor="t">
            <a:spAutoFit/>
          </a:bodyPr>
          <a:lstStyle/>
          <a:p>
            <a:pPr algn="ctr">
              <a:lnSpc>
                <a:spcPts val="5599"/>
              </a:lnSpc>
            </a:pP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Lập</a:t>
            </a:r>
            <a:r>
              <a:rPr lang="en-US" sz="39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Bảng</a:t>
            </a:r>
            <a:r>
              <a:rPr lang="en-US" sz="39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Thiết</a:t>
            </a:r>
            <a:r>
              <a:rPr lang="en-US" sz="39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Kê</a:t>
            </a:r>
            <a:r>
              <a:rPr lang="en-US" sz="39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Sơ</a:t>
            </a:r>
            <a:r>
              <a:rPr lang="en-US" sz="3999" b="1" dirty="0">
                <a:solidFill>
                  <a:srgbClr val="20409A"/>
                </a:solidFill>
                <a:latin typeface="Times New Roman" panose="02020603050405020304" pitchFamily="18" charset="0"/>
                <a:ea typeface="Cabin Bold"/>
                <a:cs typeface="Times New Roman" panose="02020603050405020304" pitchFamily="18" charset="0"/>
                <a:sym typeface="Cabin Bold"/>
              </a:rPr>
              <a:t> Đồ </a:t>
            </a: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Tổ</a:t>
            </a:r>
            <a:r>
              <a:rPr lang="en-US" sz="39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999" b="1" dirty="0" err="1">
                <a:solidFill>
                  <a:srgbClr val="20409A"/>
                </a:solidFill>
                <a:latin typeface="Times New Roman" panose="02020603050405020304" pitchFamily="18" charset="0"/>
                <a:ea typeface="Cabin Bold"/>
                <a:cs typeface="Times New Roman" panose="02020603050405020304" pitchFamily="18" charset="0"/>
                <a:sym typeface="Cabin Bold"/>
              </a:rPr>
              <a:t>Chức</a:t>
            </a:r>
            <a:endParaRPr lang="en-US" sz="3999" b="1" dirty="0">
              <a:solidFill>
                <a:srgbClr val="20409A"/>
              </a:solidFill>
              <a:latin typeface="Times New Roman" panose="02020603050405020304" pitchFamily="18" charset="0"/>
              <a:ea typeface="Cabin Bold"/>
              <a:cs typeface="Times New Roman" panose="02020603050405020304" pitchFamily="18" charset="0"/>
              <a:sym typeface="Cabin Bold"/>
            </a:endParaRPr>
          </a:p>
        </p:txBody>
      </p:sp>
      <p:sp>
        <p:nvSpPr>
          <p:cNvPr id="10" name="Freeform 10"/>
          <p:cNvSpPr/>
          <p:nvPr/>
        </p:nvSpPr>
        <p:spPr>
          <a:xfrm flipH="1">
            <a:off x="14523958" y="-342900"/>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p>
        </p:txBody>
      </p:sp>
      <p:sp>
        <p:nvSpPr>
          <p:cNvPr id="11" name="Freeform 11"/>
          <p:cNvSpPr/>
          <p:nvPr/>
        </p:nvSpPr>
        <p:spPr>
          <a:xfrm>
            <a:off x="-581734" y="-585596"/>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p>
        </p:txBody>
      </p:sp>
      <p:pic>
        <p:nvPicPr>
          <p:cNvPr id="14" name="Hình ảnh 13">
            <a:extLst>
              <a:ext uri="{FF2B5EF4-FFF2-40B4-BE49-F238E27FC236}">
                <a16:creationId xmlns:a16="http://schemas.microsoft.com/office/drawing/2014/main" id="{6DA1CF95-507F-9472-9161-D67D2FE064D4}"/>
              </a:ext>
            </a:extLst>
          </p:cNvPr>
          <p:cNvPicPr>
            <a:picLocks noChangeAspect="1"/>
          </p:cNvPicPr>
          <p:nvPr/>
        </p:nvPicPr>
        <p:blipFill>
          <a:blip r:embed="rId12"/>
          <a:stretch>
            <a:fillRect/>
          </a:stretch>
        </p:blipFill>
        <p:spPr>
          <a:xfrm>
            <a:off x="1387517" y="4436972"/>
            <a:ext cx="15512967" cy="5016056"/>
          </a:xfrm>
          <a:prstGeom prst="rect">
            <a:avLst/>
          </a:prstGeom>
        </p:spPr>
      </p:pic>
      <p:sp>
        <p:nvSpPr>
          <p:cNvPr id="9" name="TextBox 7">
            <a:extLst>
              <a:ext uri="{FF2B5EF4-FFF2-40B4-BE49-F238E27FC236}">
                <a16:creationId xmlns:a16="http://schemas.microsoft.com/office/drawing/2014/main" id="{6189F368-87F7-4B73-804D-FE54E0029E4A}"/>
              </a:ext>
            </a:extLst>
          </p:cNvPr>
          <p:cNvSpPr txBox="1"/>
          <p:nvPr/>
        </p:nvSpPr>
        <p:spPr>
          <a:xfrm>
            <a:off x="2497963" y="2161480"/>
            <a:ext cx="13292075" cy="1436291"/>
          </a:xfrm>
          <a:prstGeom prst="rect">
            <a:avLst/>
          </a:prstGeom>
        </p:spPr>
        <p:txBody>
          <a:bodyPr wrap="square" lIns="0" tIns="0" rIns="0" bIns="0" rtlCol="0" anchor="t">
            <a:spAutoFit/>
          </a:bodyPr>
          <a:lstStyle/>
          <a:p>
            <a:pPr algn="ctr">
              <a:lnSpc>
                <a:spcPts val="5625"/>
              </a:lnSpc>
            </a:pPr>
            <a:r>
              <a:rPr lang="en-US" sz="4800" b="1" dirty="0">
                <a:solidFill>
                  <a:srgbClr val="FF924C"/>
                </a:solidFill>
                <a:latin typeface="Times New Roman" panose="02020603050405020304" pitchFamily="18" charset="0"/>
                <a:ea typeface="Montserrat Heavy"/>
                <a:cs typeface="Times New Roman" panose="02020603050405020304" pitchFamily="18" charset="0"/>
                <a:sym typeface="Montserrat Heavy"/>
              </a:rPr>
              <a:t>LẬP KẾ HOẠCH TRIỂN KHAI TÀI KHOẢN NGƯỜI DÙNG, NHÓM VÀ MÁY TÍNH</a:t>
            </a:r>
          </a:p>
        </p:txBody>
      </p:sp>
      <p:sp>
        <p:nvSpPr>
          <p:cNvPr id="13" name="Freeform 12">
            <a:extLst>
              <a:ext uri="{FF2B5EF4-FFF2-40B4-BE49-F238E27FC236}">
                <a16:creationId xmlns:a16="http://schemas.microsoft.com/office/drawing/2014/main" id="{FE968BB4-622C-537A-D154-A1191D017B88}"/>
              </a:ext>
            </a:extLst>
          </p:cNvPr>
          <p:cNvSpPr/>
          <p:nvPr/>
        </p:nvSpPr>
        <p:spPr>
          <a:xfrm>
            <a:off x="8619141" y="410212"/>
            <a:ext cx="1049718" cy="951863"/>
          </a:xfrm>
          <a:custGeom>
            <a:avLst/>
            <a:gdLst/>
            <a:ahLst/>
            <a:cxnLst/>
            <a:rect l="l" t="t" r="r" b="b"/>
            <a:pathLst>
              <a:path w="1049718" h="951863">
                <a:moveTo>
                  <a:pt x="0" y="0"/>
                </a:moveTo>
                <a:lnTo>
                  <a:pt x="1049718" y="0"/>
                </a:lnTo>
                <a:lnTo>
                  <a:pt x="1049718" y="951863"/>
                </a:lnTo>
                <a:lnTo>
                  <a:pt x="0" y="951863"/>
                </a:lnTo>
                <a:lnTo>
                  <a:pt x="0" y="0"/>
                </a:lnTo>
                <a:close/>
              </a:path>
            </a:pathLst>
          </a:custGeom>
          <a:blipFill>
            <a:blip r:embed="rId13"/>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2501" y="1386775"/>
            <a:ext cx="2270840" cy="655451"/>
          </a:xfrm>
          <a:custGeom>
            <a:avLst/>
            <a:gdLst/>
            <a:ahLst/>
            <a:cxnLst/>
            <a:rect l="l" t="t" r="r" b="b"/>
            <a:pathLst>
              <a:path w="2270840" h="655451">
                <a:moveTo>
                  <a:pt x="0" y="0"/>
                </a:moveTo>
                <a:lnTo>
                  <a:pt x="2270840" y="0"/>
                </a:lnTo>
                <a:lnTo>
                  <a:pt x="2270840" y="655450"/>
                </a:lnTo>
                <a:lnTo>
                  <a:pt x="0" y="655450"/>
                </a:lnTo>
                <a:lnTo>
                  <a:pt x="0" y="0"/>
                </a:lnTo>
                <a:close/>
              </a:path>
            </a:pathLst>
          </a:custGeom>
          <a:blipFill>
            <a:blip r:embed="rId2">
              <a:extLst>
                <a:ext uri="{96DAC541-7B7A-43D3-8B79-37D633B846F1}">
                  <asvg:svgBlip xmlns:asvg="http://schemas.microsoft.com/office/drawing/2016/SVG/main" r:embed="rId3"/>
                </a:ext>
              </a:extLst>
            </a:blip>
            <a:stretch>
              <a:fillRect t="-65112" r="-21421"/>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Freeform 3"/>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4" name="Freeform 4"/>
          <p:cNvSpPr/>
          <p:nvPr/>
        </p:nvSpPr>
        <p:spPr>
          <a:xfrm>
            <a:off x="12646769" y="9439275"/>
            <a:ext cx="1533144" cy="289381"/>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5" name="Freeform 5"/>
          <p:cNvSpPr/>
          <p:nvPr/>
        </p:nvSpPr>
        <p:spPr>
          <a:xfrm>
            <a:off x="17800265" y="9827062"/>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6" name="AutoShape 6"/>
          <p:cNvSpPr/>
          <p:nvPr/>
        </p:nvSpPr>
        <p:spPr>
          <a:xfrm>
            <a:off x="1218517" y="4305300"/>
            <a:ext cx="8174796" cy="0"/>
          </a:xfrm>
          <a:prstGeom prst="line">
            <a:avLst/>
          </a:prstGeom>
          <a:ln w="9525" cap="flat">
            <a:solidFill>
              <a:srgbClr val="000000"/>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7" name="Freeform 7"/>
          <p:cNvSpPr/>
          <p:nvPr/>
        </p:nvSpPr>
        <p:spPr>
          <a:xfrm>
            <a:off x="11054590" y="3714394"/>
            <a:ext cx="5790019" cy="5724881"/>
          </a:xfrm>
          <a:custGeom>
            <a:avLst/>
            <a:gdLst/>
            <a:ahLst/>
            <a:cxnLst/>
            <a:rect l="l" t="t" r="r" b="b"/>
            <a:pathLst>
              <a:path w="5790019" h="5724881">
                <a:moveTo>
                  <a:pt x="0" y="0"/>
                </a:moveTo>
                <a:lnTo>
                  <a:pt x="5790018" y="0"/>
                </a:lnTo>
                <a:lnTo>
                  <a:pt x="5790018" y="5724881"/>
                </a:lnTo>
                <a:lnTo>
                  <a:pt x="0" y="5724881"/>
                </a:lnTo>
                <a:lnTo>
                  <a:pt x="0" y="0"/>
                </a:lnTo>
                <a:close/>
              </a:path>
            </a:pathLst>
          </a:custGeom>
          <a:blipFill>
            <a:blip r:embed="rId10"/>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8" name="TextBox 8"/>
          <p:cNvSpPr txBox="1"/>
          <p:nvPr/>
        </p:nvSpPr>
        <p:spPr>
          <a:xfrm>
            <a:off x="3039258" y="1744579"/>
            <a:ext cx="12209485" cy="1419225"/>
          </a:xfrm>
          <a:prstGeom prst="rect">
            <a:avLst/>
          </a:prstGeom>
        </p:spPr>
        <p:txBody>
          <a:bodyPr wrap="square" lIns="0" tIns="0" rIns="0" bIns="0" rtlCol="0" anchor="t">
            <a:spAutoFit/>
          </a:bodyPr>
          <a:lstStyle/>
          <a:p>
            <a:pPr algn="ctr">
              <a:lnSpc>
                <a:spcPts val="5625"/>
              </a:lnSpc>
            </a:pPr>
            <a:r>
              <a:rPr lang="en-US" sz="4500" b="1" dirty="0">
                <a:solidFill>
                  <a:srgbClr val="FF924C"/>
                </a:solidFill>
                <a:latin typeface="Times New Roman" panose="02020603050405020304" pitchFamily="18" charset="0"/>
                <a:ea typeface="Montserrat Bold"/>
                <a:cs typeface="Times New Roman" panose="02020603050405020304" pitchFamily="18" charset="0"/>
                <a:sym typeface="Montserrat Bold"/>
              </a:rPr>
              <a:t>LẬP KẾ HOẠCH TRIỂN KHAI TÀI KHOẢN NGƯỜI DÙNG, NHÓM VÀ MÁY TÍNH</a:t>
            </a:r>
          </a:p>
        </p:txBody>
      </p:sp>
      <p:sp>
        <p:nvSpPr>
          <p:cNvPr id="9" name="TextBox 9"/>
          <p:cNvSpPr txBox="1"/>
          <p:nvPr/>
        </p:nvSpPr>
        <p:spPr>
          <a:xfrm>
            <a:off x="1218517" y="3521608"/>
            <a:ext cx="9366868" cy="596901"/>
          </a:xfrm>
          <a:prstGeom prst="rect">
            <a:avLst/>
          </a:prstGeom>
        </p:spPr>
        <p:txBody>
          <a:bodyPr lIns="0" tIns="0" rIns="0" bIns="0" rtlCol="0" anchor="t">
            <a:spAutoFit/>
          </a:bodyPr>
          <a:lstStyle/>
          <a:p>
            <a:pPr>
              <a:lnSpc>
                <a:spcPts val="4899"/>
              </a:lnSpc>
            </a:pPr>
            <a:r>
              <a:rPr lang="en-US" sz="3499" b="1" dirty="0" err="1">
                <a:solidFill>
                  <a:srgbClr val="20409A"/>
                </a:solidFill>
                <a:latin typeface="Times New Roman" panose="02020603050405020304" pitchFamily="18" charset="0"/>
                <a:ea typeface="Cabin Bold"/>
                <a:cs typeface="Times New Roman" panose="02020603050405020304" pitchFamily="18" charset="0"/>
                <a:sym typeface="Cabin Bold"/>
              </a:rPr>
              <a:t>Bảng</a:t>
            </a:r>
            <a:r>
              <a:rPr lang="en-US" sz="34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499" b="1" dirty="0" err="1">
                <a:solidFill>
                  <a:srgbClr val="20409A"/>
                </a:solidFill>
                <a:latin typeface="Times New Roman" panose="02020603050405020304" pitchFamily="18" charset="0"/>
                <a:ea typeface="Cabin Bold"/>
                <a:cs typeface="Times New Roman" panose="02020603050405020304" pitchFamily="18" charset="0"/>
                <a:sym typeface="Cabin Bold"/>
              </a:rPr>
              <a:t>thu</a:t>
            </a:r>
            <a:r>
              <a:rPr lang="en-US" sz="3499"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499" b="1" dirty="0" err="1">
                <a:solidFill>
                  <a:srgbClr val="20409A"/>
                </a:solidFill>
                <a:latin typeface="Times New Roman" panose="02020603050405020304" pitchFamily="18" charset="0"/>
                <a:ea typeface="Cabin Bold"/>
                <a:cs typeface="Times New Roman" panose="02020603050405020304" pitchFamily="18" charset="0"/>
                <a:sym typeface="Cabin Bold"/>
              </a:rPr>
              <a:t>hoạch</a:t>
            </a:r>
            <a:r>
              <a:rPr lang="en-US" sz="3499" b="1" dirty="0">
                <a:solidFill>
                  <a:srgbClr val="20409A"/>
                </a:solidFill>
                <a:latin typeface="Times New Roman" panose="02020603050405020304" pitchFamily="18" charset="0"/>
                <a:ea typeface="Cabin Bold"/>
                <a:cs typeface="Times New Roman" panose="02020603050405020304" pitchFamily="18" charset="0"/>
                <a:sym typeface="Cabin Bold"/>
              </a:rPr>
              <a:t> IP</a:t>
            </a:r>
          </a:p>
        </p:txBody>
      </p:sp>
      <p:sp>
        <p:nvSpPr>
          <p:cNvPr id="10" name="TextBox 10"/>
          <p:cNvSpPr txBox="1"/>
          <p:nvPr/>
        </p:nvSpPr>
        <p:spPr>
          <a:xfrm>
            <a:off x="1218517" y="4544633"/>
            <a:ext cx="8800469" cy="4669676"/>
          </a:xfrm>
          <a:prstGeom prst="rect">
            <a:avLst/>
          </a:prstGeom>
        </p:spPr>
        <p:txBody>
          <a:bodyPr lIns="0" tIns="0" rIns="0" bIns="0" rtlCol="0" anchor="t">
            <a:spAutoFit/>
          </a:bodyPr>
          <a:lstStyle/>
          <a:p>
            <a:pPr algn="l">
              <a:lnSpc>
                <a:spcPts val="4561"/>
              </a:lnSpc>
            </a:pP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Xác</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định</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số</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lượng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IP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cần</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thiết</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Mỗi</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địa</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điểm</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cần</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có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số</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lượng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địa</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chỉ</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IP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cho</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a:t>
            </a:r>
          </a:p>
          <a:p>
            <a:pPr marL="703504" lvl="1" indent="-351752" algn="l">
              <a:lnSpc>
                <a:spcPts val="4561"/>
              </a:lnSpc>
              <a:buFont typeface="Arial"/>
              <a:buChar char="•"/>
            </a:pPr>
            <a:r>
              <a:rPr lang="en-US" sz="3258" dirty="0">
                <a:solidFill>
                  <a:srgbClr val="12151A"/>
                </a:solidFill>
                <a:latin typeface="Times New Roman" panose="02020603050405020304" pitchFamily="18" charset="0"/>
                <a:ea typeface="Inter"/>
                <a:cs typeface="Times New Roman" panose="02020603050405020304" pitchFamily="18" charset="0"/>
                <a:sym typeface="Inter"/>
              </a:rPr>
              <a:t>Người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dùng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(Users):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Địa</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chỉ</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IP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cấp</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cho</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các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thiết</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bị</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đầu</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cuối</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a:t>
            </a:r>
          </a:p>
          <a:p>
            <a:pPr marL="703504" lvl="1" indent="-351752" algn="l">
              <a:lnSpc>
                <a:spcPts val="4561"/>
              </a:lnSpc>
              <a:buFont typeface="Arial"/>
              <a:buChar char="•"/>
            </a:pP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Thiết</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bị</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mạng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(Router, DC, Servers, Printers, IoT devices, etc.).</a:t>
            </a:r>
          </a:p>
          <a:p>
            <a:pPr marL="703504" lvl="1" indent="-351752" algn="l">
              <a:lnSpc>
                <a:spcPts val="4561"/>
              </a:lnSpc>
              <a:buFont typeface="Arial"/>
              <a:buChar char="•"/>
            </a:pP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Dự</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phòng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cho</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tương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lai: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Tối</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thiểu</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20-30%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số</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lượng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IP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để</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mở</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 </a:t>
            </a:r>
            <a:r>
              <a:rPr lang="en-US" sz="3258" dirty="0" err="1">
                <a:solidFill>
                  <a:srgbClr val="12151A"/>
                </a:solidFill>
                <a:latin typeface="Times New Roman" panose="02020603050405020304" pitchFamily="18" charset="0"/>
                <a:ea typeface="Inter"/>
                <a:cs typeface="Times New Roman" panose="02020603050405020304" pitchFamily="18" charset="0"/>
                <a:sym typeface="Inter"/>
              </a:rPr>
              <a:t>rộng</a:t>
            </a:r>
            <a:r>
              <a:rPr lang="en-US" sz="3258" dirty="0">
                <a:solidFill>
                  <a:srgbClr val="12151A"/>
                </a:solidFill>
                <a:latin typeface="Times New Roman" panose="02020603050405020304" pitchFamily="18" charset="0"/>
                <a:ea typeface="Inter"/>
                <a:cs typeface="Times New Roman" panose="02020603050405020304" pitchFamily="18" charset="0"/>
                <a:sym typeface="Inter"/>
              </a:rPr>
              <a:t>.</a:t>
            </a:r>
          </a:p>
        </p:txBody>
      </p:sp>
      <p:sp>
        <p:nvSpPr>
          <p:cNvPr id="11" name="Freeform 11"/>
          <p:cNvSpPr/>
          <p:nvPr/>
        </p:nvSpPr>
        <p:spPr>
          <a:xfrm flipH="1">
            <a:off x="14523958" y="-342900"/>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2" name="Freeform 12"/>
          <p:cNvSpPr/>
          <p:nvPr/>
        </p:nvSpPr>
        <p:spPr>
          <a:xfrm>
            <a:off x="-581734" y="-585596"/>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5" name="Freeform 12">
            <a:extLst>
              <a:ext uri="{FF2B5EF4-FFF2-40B4-BE49-F238E27FC236}">
                <a16:creationId xmlns:a16="http://schemas.microsoft.com/office/drawing/2014/main" id="{FBD5501F-6A15-F1BF-099D-191E5F735BA0}"/>
              </a:ext>
            </a:extLst>
          </p:cNvPr>
          <p:cNvSpPr/>
          <p:nvPr/>
        </p:nvSpPr>
        <p:spPr>
          <a:xfrm>
            <a:off x="8619141" y="410212"/>
            <a:ext cx="1049718" cy="951863"/>
          </a:xfrm>
          <a:custGeom>
            <a:avLst/>
            <a:gdLst/>
            <a:ahLst/>
            <a:cxnLst/>
            <a:rect l="l" t="t" r="r" b="b"/>
            <a:pathLst>
              <a:path w="1049718" h="951863">
                <a:moveTo>
                  <a:pt x="0" y="0"/>
                </a:moveTo>
                <a:lnTo>
                  <a:pt x="1049718" y="0"/>
                </a:lnTo>
                <a:lnTo>
                  <a:pt x="1049718" y="951863"/>
                </a:lnTo>
                <a:lnTo>
                  <a:pt x="0" y="951863"/>
                </a:lnTo>
                <a:lnTo>
                  <a:pt x="0" y="0"/>
                </a:lnTo>
                <a:close/>
              </a:path>
            </a:pathLst>
          </a:custGeom>
          <a:blipFill>
            <a:blip r:embed="rId13"/>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07069" y="819054"/>
            <a:ext cx="2270840" cy="655451"/>
          </a:xfrm>
          <a:custGeom>
            <a:avLst/>
            <a:gdLst/>
            <a:ahLst/>
            <a:cxnLst/>
            <a:rect l="l" t="t" r="r" b="b"/>
            <a:pathLst>
              <a:path w="2270840" h="655451">
                <a:moveTo>
                  <a:pt x="0" y="0"/>
                </a:moveTo>
                <a:lnTo>
                  <a:pt x="2270840" y="0"/>
                </a:lnTo>
                <a:lnTo>
                  <a:pt x="2270840" y="655450"/>
                </a:lnTo>
                <a:lnTo>
                  <a:pt x="0" y="655450"/>
                </a:lnTo>
                <a:lnTo>
                  <a:pt x="0" y="0"/>
                </a:lnTo>
                <a:close/>
              </a:path>
            </a:pathLst>
          </a:custGeom>
          <a:blipFill>
            <a:blip r:embed="rId2">
              <a:extLst>
                <a:ext uri="{96DAC541-7B7A-43D3-8B79-37D633B846F1}">
                  <asvg:svgBlip xmlns:asvg="http://schemas.microsoft.com/office/drawing/2016/SVG/main" r:embed="rId3"/>
                </a:ext>
              </a:extLst>
            </a:blip>
            <a:stretch>
              <a:fillRect t="-65112" r="-21421"/>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Freeform 3"/>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4" name="Freeform 4"/>
          <p:cNvSpPr/>
          <p:nvPr/>
        </p:nvSpPr>
        <p:spPr>
          <a:xfrm>
            <a:off x="12646769" y="9439275"/>
            <a:ext cx="1533144" cy="289381"/>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5" name="Freeform 5"/>
          <p:cNvSpPr/>
          <p:nvPr/>
        </p:nvSpPr>
        <p:spPr>
          <a:xfrm>
            <a:off x="17800265" y="9827062"/>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6" name="AutoShape 6"/>
          <p:cNvSpPr/>
          <p:nvPr/>
        </p:nvSpPr>
        <p:spPr>
          <a:xfrm>
            <a:off x="5228618" y="3973275"/>
            <a:ext cx="8174796" cy="0"/>
          </a:xfrm>
          <a:prstGeom prst="line">
            <a:avLst/>
          </a:prstGeom>
          <a:ln w="9525" cap="flat">
            <a:solidFill>
              <a:srgbClr val="000000"/>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7" name="TextBox 7"/>
          <p:cNvSpPr txBox="1"/>
          <p:nvPr/>
        </p:nvSpPr>
        <p:spPr>
          <a:xfrm>
            <a:off x="3262621" y="1728169"/>
            <a:ext cx="11762758" cy="1419225"/>
          </a:xfrm>
          <a:prstGeom prst="rect">
            <a:avLst/>
          </a:prstGeom>
        </p:spPr>
        <p:txBody>
          <a:bodyPr wrap="square" lIns="0" tIns="0" rIns="0" bIns="0" rtlCol="0" anchor="t">
            <a:spAutoFit/>
          </a:bodyPr>
          <a:lstStyle/>
          <a:p>
            <a:pPr algn="ctr">
              <a:lnSpc>
                <a:spcPts val="5625"/>
              </a:lnSpc>
            </a:pPr>
            <a:r>
              <a:rPr lang="en-US" sz="4500" b="1" dirty="0">
                <a:solidFill>
                  <a:srgbClr val="FF924C"/>
                </a:solidFill>
                <a:latin typeface="Times New Roman" panose="02020603050405020304" pitchFamily="18" charset="0"/>
                <a:ea typeface="Montserrat Heavy"/>
                <a:cs typeface="Times New Roman" panose="02020603050405020304" pitchFamily="18" charset="0"/>
                <a:sym typeface="Montserrat Heavy"/>
              </a:rPr>
              <a:t>LẬP KẾ HOẠCH TRIỂN KHAI TÀI KHOẢN NGƯỜI DÙNG, NHÓM VÀ MÁY TÍNH</a:t>
            </a:r>
          </a:p>
        </p:txBody>
      </p:sp>
      <p:sp>
        <p:nvSpPr>
          <p:cNvPr id="8" name="TextBox 8"/>
          <p:cNvSpPr txBox="1"/>
          <p:nvPr/>
        </p:nvSpPr>
        <p:spPr>
          <a:xfrm>
            <a:off x="4460566" y="3288174"/>
            <a:ext cx="9366868" cy="658835"/>
          </a:xfrm>
          <a:prstGeom prst="rect">
            <a:avLst/>
          </a:prstGeom>
        </p:spPr>
        <p:txBody>
          <a:bodyPr lIns="0" tIns="0" rIns="0" bIns="0" rtlCol="0" anchor="t">
            <a:spAutoFit/>
          </a:bodyPr>
          <a:lstStyle/>
          <a:p>
            <a:pPr algn="ctr">
              <a:lnSpc>
                <a:spcPts val="5600"/>
              </a:lnSpc>
            </a:pPr>
            <a:r>
              <a:rPr lang="en-US" sz="4000" b="1" dirty="0" err="1">
                <a:solidFill>
                  <a:srgbClr val="20409A"/>
                </a:solidFill>
                <a:latin typeface="Times New Roman" panose="02020603050405020304" pitchFamily="18" charset="0"/>
                <a:ea typeface="Cabin Bold"/>
                <a:cs typeface="Times New Roman" panose="02020603050405020304" pitchFamily="18" charset="0"/>
                <a:sym typeface="Cabin Bold"/>
              </a:rPr>
              <a:t>Bảng</a:t>
            </a:r>
            <a:r>
              <a:rPr lang="en-US" sz="40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4000" b="1" dirty="0" err="1">
                <a:solidFill>
                  <a:srgbClr val="20409A"/>
                </a:solidFill>
                <a:latin typeface="Times New Roman" panose="02020603050405020304" pitchFamily="18" charset="0"/>
                <a:ea typeface="Cabin Bold"/>
                <a:cs typeface="Times New Roman" panose="02020603050405020304" pitchFamily="18" charset="0"/>
                <a:sym typeface="Cabin Bold"/>
              </a:rPr>
              <a:t>thu</a:t>
            </a:r>
            <a:r>
              <a:rPr lang="en-US" sz="40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4000" b="1" dirty="0" err="1">
                <a:solidFill>
                  <a:srgbClr val="20409A"/>
                </a:solidFill>
                <a:latin typeface="Times New Roman" panose="02020603050405020304" pitchFamily="18" charset="0"/>
                <a:ea typeface="Cabin Bold"/>
                <a:cs typeface="Times New Roman" panose="02020603050405020304" pitchFamily="18" charset="0"/>
                <a:sym typeface="Cabin Bold"/>
              </a:rPr>
              <a:t>hoạch</a:t>
            </a:r>
            <a:r>
              <a:rPr lang="en-US" sz="4000" b="1" dirty="0">
                <a:solidFill>
                  <a:srgbClr val="20409A"/>
                </a:solidFill>
                <a:latin typeface="Times New Roman" panose="02020603050405020304" pitchFamily="18" charset="0"/>
                <a:ea typeface="Cabin Bold"/>
                <a:cs typeface="Times New Roman" panose="02020603050405020304" pitchFamily="18" charset="0"/>
                <a:sym typeface="Cabin Bold"/>
              </a:rPr>
              <a:t> IP</a:t>
            </a:r>
          </a:p>
        </p:txBody>
      </p:sp>
      <p:sp>
        <p:nvSpPr>
          <p:cNvPr id="9" name="TextBox 9"/>
          <p:cNvSpPr txBox="1"/>
          <p:nvPr/>
        </p:nvSpPr>
        <p:spPr>
          <a:xfrm>
            <a:off x="1546852" y="4254836"/>
            <a:ext cx="15194297" cy="576504"/>
          </a:xfrm>
          <a:prstGeom prst="rect">
            <a:avLst/>
          </a:prstGeom>
        </p:spPr>
        <p:txBody>
          <a:bodyPr lIns="0" tIns="0" rIns="0" bIns="0" rtlCol="0" anchor="t">
            <a:spAutoFit/>
          </a:bodyPr>
          <a:lstStyle/>
          <a:p>
            <a:pPr algn="ctr">
              <a:lnSpc>
                <a:spcPts val="4900"/>
              </a:lnSpc>
            </a:pP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Dựa</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trên</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dữ</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liệu</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thu</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thập</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ta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tính</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số</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lượng</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địa</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chỉ</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IP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cần</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thiết</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như</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 </a:t>
            </a:r>
            <a:r>
              <a:rPr lang="en-US" sz="3500" dirty="0" err="1">
                <a:solidFill>
                  <a:srgbClr val="12151A"/>
                </a:solidFill>
                <a:latin typeface="Times New Roman" panose="02020603050405020304" pitchFamily="18" charset="0"/>
                <a:ea typeface="Inter"/>
                <a:cs typeface="Times New Roman" panose="02020603050405020304" pitchFamily="18" charset="0"/>
                <a:sym typeface="Inter"/>
              </a:rPr>
              <a:t>sau</a:t>
            </a:r>
            <a:r>
              <a:rPr lang="en-US" sz="3500" dirty="0">
                <a:solidFill>
                  <a:srgbClr val="12151A"/>
                </a:solidFill>
                <a:latin typeface="Times New Roman" panose="02020603050405020304" pitchFamily="18" charset="0"/>
                <a:ea typeface="Inter"/>
                <a:cs typeface="Times New Roman" panose="02020603050405020304" pitchFamily="18" charset="0"/>
                <a:sym typeface="Inter"/>
              </a:rPr>
              <a:t>:</a:t>
            </a:r>
          </a:p>
        </p:txBody>
      </p:sp>
      <p:sp>
        <p:nvSpPr>
          <p:cNvPr id="11" name="Freeform 11"/>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2" name="Freeform 12"/>
          <p:cNvSpPr/>
          <p:nvPr/>
        </p:nvSpPr>
        <p:spPr>
          <a:xfrm flipH="1">
            <a:off x="14523958" y="-342900"/>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3" name="Freeform 13"/>
          <p:cNvSpPr/>
          <p:nvPr/>
        </p:nvSpPr>
        <p:spPr>
          <a:xfrm>
            <a:off x="-581734" y="-585596"/>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829FDE22-9DD6-D34D-E5D1-A2B1FD51A36E}"/>
              </a:ext>
            </a:extLst>
          </p:cNvPr>
          <p:cNvPicPr>
            <a:picLocks noChangeAspect="1"/>
          </p:cNvPicPr>
          <p:nvPr/>
        </p:nvPicPr>
        <p:blipFill>
          <a:blip r:embed="rId12"/>
          <a:stretch>
            <a:fillRect/>
          </a:stretch>
        </p:blipFill>
        <p:spPr>
          <a:xfrm>
            <a:off x="2209800" y="5279280"/>
            <a:ext cx="13868400" cy="4195257"/>
          </a:xfrm>
          <a:prstGeom prst="rect">
            <a:avLst/>
          </a:prstGeom>
        </p:spPr>
      </p:pic>
      <p:sp>
        <p:nvSpPr>
          <p:cNvPr id="10" name="Freeform 12">
            <a:extLst>
              <a:ext uri="{FF2B5EF4-FFF2-40B4-BE49-F238E27FC236}">
                <a16:creationId xmlns:a16="http://schemas.microsoft.com/office/drawing/2014/main" id="{630C38AD-E17F-BAB7-ADF5-7FF4A7D24A58}"/>
              </a:ext>
            </a:extLst>
          </p:cNvPr>
          <p:cNvSpPr/>
          <p:nvPr/>
        </p:nvSpPr>
        <p:spPr>
          <a:xfrm>
            <a:off x="8619141" y="410212"/>
            <a:ext cx="1049718" cy="951863"/>
          </a:xfrm>
          <a:custGeom>
            <a:avLst/>
            <a:gdLst/>
            <a:ahLst/>
            <a:cxnLst/>
            <a:rect l="l" t="t" r="r" b="b"/>
            <a:pathLst>
              <a:path w="1049718" h="951863">
                <a:moveTo>
                  <a:pt x="0" y="0"/>
                </a:moveTo>
                <a:lnTo>
                  <a:pt x="1049718" y="0"/>
                </a:lnTo>
                <a:lnTo>
                  <a:pt x="1049718" y="951863"/>
                </a:lnTo>
                <a:lnTo>
                  <a:pt x="0" y="951863"/>
                </a:lnTo>
                <a:lnTo>
                  <a:pt x="0" y="0"/>
                </a:lnTo>
                <a:close/>
              </a:path>
            </a:pathLst>
          </a:custGeom>
          <a:blipFill>
            <a:blip r:embed="rId13"/>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2501" y="1386775"/>
            <a:ext cx="2270840" cy="655451"/>
          </a:xfrm>
          <a:custGeom>
            <a:avLst/>
            <a:gdLst/>
            <a:ahLst/>
            <a:cxnLst/>
            <a:rect l="l" t="t" r="r" b="b"/>
            <a:pathLst>
              <a:path w="2270840" h="655451">
                <a:moveTo>
                  <a:pt x="0" y="0"/>
                </a:moveTo>
                <a:lnTo>
                  <a:pt x="2270840" y="0"/>
                </a:lnTo>
                <a:lnTo>
                  <a:pt x="2270840" y="655450"/>
                </a:lnTo>
                <a:lnTo>
                  <a:pt x="0" y="655450"/>
                </a:lnTo>
                <a:lnTo>
                  <a:pt x="0" y="0"/>
                </a:lnTo>
                <a:close/>
              </a:path>
            </a:pathLst>
          </a:custGeom>
          <a:blipFill>
            <a:blip r:embed="rId2">
              <a:extLst>
                <a:ext uri="{96DAC541-7B7A-43D3-8B79-37D633B846F1}">
                  <asvg:svgBlip xmlns:asvg="http://schemas.microsoft.com/office/drawing/2016/SVG/main" r:embed="rId3"/>
                </a:ext>
              </a:extLst>
            </a:blip>
            <a:stretch>
              <a:fillRect t="-65112" r="-21421"/>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Freeform 3"/>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4" name="Freeform 4"/>
          <p:cNvSpPr/>
          <p:nvPr/>
        </p:nvSpPr>
        <p:spPr>
          <a:xfrm>
            <a:off x="12646769" y="9439275"/>
            <a:ext cx="1533144" cy="289381"/>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5" name="Freeform 5"/>
          <p:cNvSpPr/>
          <p:nvPr/>
        </p:nvSpPr>
        <p:spPr>
          <a:xfrm>
            <a:off x="17800265" y="9827062"/>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6" name="AutoShape 6"/>
          <p:cNvSpPr/>
          <p:nvPr/>
        </p:nvSpPr>
        <p:spPr>
          <a:xfrm>
            <a:off x="5632958" y="3510289"/>
            <a:ext cx="8174796" cy="0"/>
          </a:xfrm>
          <a:prstGeom prst="line">
            <a:avLst/>
          </a:prstGeom>
          <a:ln w="9525" cap="flat">
            <a:solidFill>
              <a:srgbClr val="000000"/>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8" name="Freeform 8"/>
          <p:cNvSpPr/>
          <p:nvPr/>
        </p:nvSpPr>
        <p:spPr>
          <a:xfrm>
            <a:off x="15276178" y="2522350"/>
            <a:ext cx="2524087" cy="2442054"/>
          </a:xfrm>
          <a:custGeom>
            <a:avLst/>
            <a:gdLst/>
            <a:ahLst/>
            <a:cxnLst/>
            <a:rect l="l" t="t" r="r" b="b"/>
            <a:pathLst>
              <a:path w="2524087" h="2442054">
                <a:moveTo>
                  <a:pt x="0" y="0"/>
                </a:moveTo>
                <a:lnTo>
                  <a:pt x="2524087" y="0"/>
                </a:lnTo>
                <a:lnTo>
                  <a:pt x="2524087" y="2442054"/>
                </a:lnTo>
                <a:lnTo>
                  <a:pt x="0" y="2442054"/>
                </a:lnTo>
                <a:lnTo>
                  <a:pt x="0" y="0"/>
                </a:lnTo>
                <a:close/>
              </a:path>
            </a:pathLst>
          </a:custGeom>
          <a:blipFill>
            <a:blip r:embed="rId10"/>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9" name="TextBox 9"/>
          <p:cNvSpPr txBox="1"/>
          <p:nvPr/>
        </p:nvSpPr>
        <p:spPr>
          <a:xfrm>
            <a:off x="3945333" y="1442054"/>
            <a:ext cx="11102292" cy="1241425"/>
          </a:xfrm>
          <a:prstGeom prst="rect">
            <a:avLst/>
          </a:prstGeom>
        </p:spPr>
        <p:txBody>
          <a:bodyPr lIns="0" tIns="0" rIns="0" bIns="0" rtlCol="0" anchor="t">
            <a:spAutoFit/>
          </a:bodyPr>
          <a:lstStyle/>
          <a:p>
            <a:pPr algn="ctr">
              <a:lnSpc>
                <a:spcPts val="4999"/>
              </a:lnSpc>
            </a:pPr>
            <a:r>
              <a:rPr lang="en-US" sz="3999" b="1" dirty="0">
                <a:solidFill>
                  <a:srgbClr val="FF924C"/>
                </a:solidFill>
                <a:latin typeface="Times New Roman" panose="02020603050405020304" pitchFamily="18" charset="0"/>
                <a:ea typeface="Montserrat Heavy"/>
                <a:cs typeface="Times New Roman" panose="02020603050405020304" pitchFamily="18" charset="0"/>
                <a:sym typeface="Montserrat Heavy"/>
              </a:rPr>
              <a:t>LẬP KẾ HOẠCH TRIỂN KHAI TÀI KHOẢN NGƯỜI DÙNG, NHÓM VÀ MÁY TÍNH</a:t>
            </a:r>
          </a:p>
        </p:txBody>
      </p:sp>
      <p:sp>
        <p:nvSpPr>
          <p:cNvPr id="10" name="TextBox 10"/>
          <p:cNvSpPr txBox="1"/>
          <p:nvPr/>
        </p:nvSpPr>
        <p:spPr>
          <a:xfrm>
            <a:off x="4813045" y="2738758"/>
            <a:ext cx="9366868" cy="596901"/>
          </a:xfrm>
          <a:prstGeom prst="rect">
            <a:avLst/>
          </a:prstGeom>
        </p:spPr>
        <p:txBody>
          <a:bodyPr lIns="0" tIns="0" rIns="0" bIns="0" rtlCol="0" anchor="t">
            <a:spAutoFit/>
          </a:bodyPr>
          <a:lstStyle/>
          <a:p>
            <a:pPr algn="ctr">
              <a:lnSpc>
                <a:spcPts val="4899"/>
              </a:lnSpc>
            </a:pPr>
            <a:r>
              <a:rPr lang="en-US" sz="3499" b="1" dirty="0" err="1">
                <a:solidFill>
                  <a:srgbClr val="20409A"/>
                </a:solidFill>
                <a:latin typeface="Times New Roman" panose="02020603050405020304" pitchFamily="18" charset="0"/>
                <a:ea typeface="Cabin Bold"/>
                <a:cs typeface="Times New Roman" panose="02020603050405020304" pitchFamily="18" charset="0"/>
                <a:sym typeface="Cabin Bold"/>
              </a:rPr>
              <a:t>Bảng</a:t>
            </a:r>
            <a:r>
              <a:rPr lang="en-US" sz="3499" b="1" dirty="0">
                <a:solidFill>
                  <a:srgbClr val="20409A"/>
                </a:solidFill>
                <a:latin typeface="Times New Roman" panose="02020603050405020304" pitchFamily="18" charset="0"/>
                <a:ea typeface="Cabin Bold"/>
                <a:cs typeface="Times New Roman" panose="02020603050405020304" pitchFamily="18" charset="0"/>
                <a:sym typeface="Cabin Bold"/>
              </a:rPr>
              <a:t> Thu </a:t>
            </a:r>
            <a:r>
              <a:rPr lang="en-US" sz="3499" b="1" dirty="0" err="1">
                <a:solidFill>
                  <a:srgbClr val="20409A"/>
                </a:solidFill>
                <a:latin typeface="Times New Roman" panose="02020603050405020304" pitchFamily="18" charset="0"/>
                <a:ea typeface="Cabin Bold"/>
                <a:cs typeface="Times New Roman" panose="02020603050405020304" pitchFamily="18" charset="0"/>
                <a:sym typeface="Cabin Bold"/>
              </a:rPr>
              <a:t>Hoạch</a:t>
            </a:r>
            <a:r>
              <a:rPr lang="en-US" sz="3499" b="1" dirty="0">
                <a:solidFill>
                  <a:srgbClr val="20409A"/>
                </a:solidFill>
                <a:latin typeface="Times New Roman" panose="02020603050405020304" pitchFamily="18" charset="0"/>
                <a:ea typeface="Cabin Bold"/>
                <a:cs typeface="Times New Roman" panose="02020603050405020304" pitchFamily="18" charset="0"/>
                <a:sym typeface="Cabin Bold"/>
              </a:rPr>
              <a:t> IP</a:t>
            </a:r>
          </a:p>
        </p:txBody>
      </p:sp>
      <p:sp>
        <p:nvSpPr>
          <p:cNvPr id="11" name="TextBox 11"/>
          <p:cNvSpPr txBox="1"/>
          <p:nvPr/>
        </p:nvSpPr>
        <p:spPr>
          <a:xfrm>
            <a:off x="774514" y="3786379"/>
            <a:ext cx="14501664" cy="1298575"/>
          </a:xfrm>
          <a:prstGeom prst="rect">
            <a:avLst/>
          </a:prstGeom>
        </p:spPr>
        <p:txBody>
          <a:bodyPr lIns="0" tIns="0" rIns="0" bIns="0" rtlCol="0" anchor="t">
            <a:spAutoFit/>
          </a:bodyPr>
          <a:lstStyle/>
          <a:p>
            <a:pPr marL="539749" lvl="1" indent="-269875" algn="just">
              <a:lnSpc>
                <a:spcPts val="3499"/>
              </a:lnSpc>
              <a:buFont typeface="Arial"/>
              <a:buChar char="•"/>
            </a:pP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Hội</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sở</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chính</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có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nhu</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cầu</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cao</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nhất</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nên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cần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mạng</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/24 (256 IP)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để</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đảm</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bảo</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dư</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địa</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mở</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rộng</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a:t>
            </a:r>
          </a:p>
          <a:p>
            <a:pPr marL="539749" lvl="1" indent="-269875" algn="just">
              <a:lnSpc>
                <a:spcPts val="3499"/>
              </a:lnSpc>
              <a:buFont typeface="Arial"/>
              <a:buChar char="•"/>
            </a:pPr>
            <a:r>
              <a:rPr lang="en-US" sz="2499" dirty="0">
                <a:solidFill>
                  <a:srgbClr val="12151A"/>
                </a:solidFill>
                <a:latin typeface="Times New Roman" panose="02020603050405020304" pitchFamily="18" charset="0"/>
                <a:ea typeface="Inter"/>
                <a:cs typeface="Times New Roman" panose="02020603050405020304" pitchFamily="18" charset="0"/>
                <a:sym typeface="Inter"/>
              </a:rPr>
              <a:t>Các nhà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máy</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và</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chi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nhánh</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lớn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chọn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/25 (128 IP),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giúp</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đáp</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ứng</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nhu</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cầu</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hiện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tại</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và</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mở</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rộng</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a:t>
            </a:r>
          </a:p>
          <a:p>
            <a:pPr marL="539749" lvl="1" indent="-269875" algn="just">
              <a:lnSpc>
                <a:spcPts val="3499"/>
              </a:lnSpc>
              <a:buFont typeface="Arial"/>
              <a:buChar char="•"/>
            </a:pP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Một</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số</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chi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nhánh</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nhỏ</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chọn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/26 (64 IP),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tuy</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nhiên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có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thể</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cần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nâng</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cấp</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lên</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/25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khi</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mở</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 </a:t>
            </a:r>
            <a:r>
              <a:rPr lang="en-US" sz="2499" dirty="0" err="1">
                <a:solidFill>
                  <a:srgbClr val="12151A"/>
                </a:solidFill>
                <a:latin typeface="Times New Roman" panose="02020603050405020304" pitchFamily="18" charset="0"/>
                <a:ea typeface="Inter"/>
                <a:cs typeface="Times New Roman" panose="02020603050405020304" pitchFamily="18" charset="0"/>
                <a:sym typeface="Inter"/>
              </a:rPr>
              <a:t>rộng</a:t>
            </a:r>
            <a:r>
              <a:rPr lang="en-US" sz="2499" dirty="0">
                <a:solidFill>
                  <a:srgbClr val="12151A"/>
                </a:solidFill>
                <a:latin typeface="Times New Roman" panose="02020603050405020304" pitchFamily="18" charset="0"/>
                <a:ea typeface="Inter"/>
                <a:cs typeface="Times New Roman" panose="02020603050405020304" pitchFamily="18" charset="0"/>
                <a:sym typeface="Inter"/>
              </a:rPr>
              <a:t>.</a:t>
            </a:r>
          </a:p>
        </p:txBody>
      </p:sp>
      <p:sp>
        <p:nvSpPr>
          <p:cNvPr id="12" name="Freeform 12"/>
          <p:cNvSpPr/>
          <p:nvPr/>
        </p:nvSpPr>
        <p:spPr>
          <a:xfrm flipH="1">
            <a:off x="14523958" y="-342900"/>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3" name="Freeform 13"/>
          <p:cNvSpPr/>
          <p:nvPr/>
        </p:nvSpPr>
        <p:spPr>
          <a:xfrm>
            <a:off x="-581734" y="-585596"/>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pic>
        <p:nvPicPr>
          <p:cNvPr id="16" name="Hình ảnh 15">
            <a:extLst>
              <a:ext uri="{FF2B5EF4-FFF2-40B4-BE49-F238E27FC236}">
                <a16:creationId xmlns:a16="http://schemas.microsoft.com/office/drawing/2014/main" id="{E93DE680-8972-B675-CA5F-66466F42C947}"/>
              </a:ext>
            </a:extLst>
          </p:cNvPr>
          <p:cNvPicPr>
            <a:picLocks noChangeAspect="1"/>
          </p:cNvPicPr>
          <p:nvPr/>
        </p:nvPicPr>
        <p:blipFill>
          <a:blip r:embed="rId13"/>
          <a:srcRect r="765"/>
          <a:stretch>
            <a:fillRect/>
          </a:stretch>
        </p:blipFill>
        <p:spPr>
          <a:xfrm>
            <a:off x="1066799" y="5361043"/>
            <a:ext cx="16230601" cy="4078232"/>
          </a:xfrm>
          <a:prstGeom prst="rect">
            <a:avLst/>
          </a:prstGeom>
        </p:spPr>
      </p:pic>
      <p:sp>
        <p:nvSpPr>
          <p:cNvPr id="15" name="Freeform 12">
            <a:extLst>
              <a:ext uri="{FF2B5EF4-FFF2-40B4-BE49-F238E27FC236}">
                <a16:creationId xmlns:a16="http://schemas.microsoft.com/office/drawing/2014/main" id="{47304941-8D83-9629-4902-944387BD7BB1}"/>
              </a:ext>
            </a:extLst>
          </p:cNvPr>
          <p:cNvSpPr/>
          <p:nvPr/>
        </p:nvSpPr>
        <p:spPr>
          <a:xfrm>
            <a:off x="8619141" y="410212"/>
            <a:ext cx="1049718" cy="951863"/>
          </a:xfrm>
          <a:custGeom>
            <a:avLst/>
            <a:gdLst/>
            <a:ahLst/>
            <a:cxnLst/>
            <a:rect l="l" t="t" r="r" b="b"/>
            <a:pathLst>
              <a:path w="1049718" h="951863">
                <a:moveTo>
                  <a:pt x="0" y="0"/>
                </a:moveTo>
                <a:lnTo>
                  <a:pt x="1049718" y="0"/>
                </a:lnTo>
                <a:lnTo>
                  <a:pt x="1049718" y="951863"/>
                </a:lnTo>
                <a:lnTo>
                  <a:pt x="0" y="951863"/>
                </a:lnTo>
                <a:lnTo>
                  <a:pt x="0" y="0"/>
                </a:lnTo>
                <a:close/>
              </a:path>
            </a:pathLst>
          </a:custGeom>
          <a:blipFill>
            <a:blip r:embed="rId14"/>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681134" y="2160445"/>
            <a:ext cx="11050808" cy="0"/>
          </a:xfrm>
          <a:prstGeom prst="line">
            <a:avLst/>
          </a:prstGeom>
          <a:ln w="9525" cap="flat">
            <a:solidFill>
              <a:srgbClr val="FF924C"/>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3" name="TextBox 3"/>
          <p:cNvSpPr txBox="1"/>
          <p:nvPr/>
        </p:nvSpPr>
        <p:spPr>
          <a:xfrm>
            <a:off x="11407845" y="3173730"/>
            <a:ext cx="6648194" cy="1969770"/>
          </a:xfrm>
          <a:prstGeom prst="rect">
            <a:avLst/>
          </a:prstGeom>
        </p:spPr>
        <p:txBody>
          <a:bodyPr wrap="square" lIns="0" tIns="0" rIns="0" bIns="0" rtlCol="0" anchor="t">
            <a:spAutoFit/>
          </a:bodyPr>
          <a:lstStyle/>
          <a:p>
            <a:pPr marL="457200" indent="-457200" algn="just">
              <a:buFont typeface="Arial" panose="020B0604020202020204" pitchFamily="34" charset="0"/>
              <a:buChar char="•"/>
            </a:pPr>
            <a:r>
              <a:rPr lang="en-US" sz="3200" dirty="0">
                <a:solidFill>
                  <a:srgbClr val="12151A"/>
                </a:solidFill>
                <a:latin typeface="Times New Roman" panose="02020603050405020304" pitchFamily="18" charset="0"/>
                <a:ea typeface="Cabin"/>
                <a:cs typeface="Times New Roman" panose="02020603050405020304" pitchFamily="18" charset="0"/>
                <a:sym typeface="Cabin"/>
              </a:rPr>
              <a:t>Type: http</a:t>
            </a:r>
          </a:p>
          <a:p>
            <a:pPr marL="457200" indent="-457200" algn="just">
              <a:buFont typeface="Arial" panose="020B0604020202020204" pitchFamily="34" charset="0"/>
              <a:buChar char="•"/>
            </a:pPr>
            <a:r>
              <a:rPr lang="en-US" sz="3200" dirty="0">
                <a:solidFill>
                  <a:srgbClr val="12151A"/>
                </a:solidFill>
                <a:latin typeface="Times New Roman" panose="02020603050405020304" pitchFamily="18" charset="0"/>
                <a:ea typeface="Cabin"/>
                <a:cs typeface="Times New Roman" panose="02020603050405020304" pitchFamily="18" charset="0"/>
                <a:sym typeface="Cabin"/>
              </a:rPr>
              <a:t>IP Address: IP </a:t>
            </a:r>
            <a:r>
              <a:rPr lang="en-US" sz="3200" dirty="0" err="1">
                <a:solidFill>
                  <a:srgbClr val="12151A"/>
                </a:solidFill>
                <a:latin typeface="Times New Roman" panose="02020603050405020304" pitchFamily="18" charset="0"/>
                <a:ea typeface="Cabin"/>
                <a:cs typeface="Times New Roman" panose="02020603050405020304" pitchFamily="18" charset="0"/>
                <a:sym typeface="Cabin"/>
              </a:rPr>
              <a:t>máy</a:t>
            </a:r>
            <a:r>
              <a:rPr lang="en-US" sz="3200" dirty="0">
                <a:solidFill>
                  <a:srgbClr val="12151A"/>
                </a:solidFill>
                <a:latin typeface="Times New Roman" panose="02020603050405020304" pitchFamily="18" charset="0"/>
                <a:ea typeface="Cabin"/>
                <a:cs typeface="Times New Roman" panose="02020603050405020304" pitchFamily="18" charset="0"/>
                <a:sym typeface="Cabin"/>
              </a:rPr>
              <a:t> </a:t>
            </a:r>
            <a:r>
              <a:rPr lang="en-US" sz="3200" dirty="0" err="1">
                <a:solidFill>
                  <a:srgbClr val="12151A"/>
                </a:solidFill>
                <a:latin typeface="Times New Roman" panose="02020603050405020304" pitchFamily="18" charset="0"/>
                <a:ea typeface="Cabin"/>
                <a:cs typeface="Times New Roman" panose="02020603050405020304" pitchFamily="18" charset="0"/>
                <a:sym typeface="Cabin"/>
              </a:rPr>
              <a:t>chủ</a:t>
            </a:r>
            <a:endParaRPr lang="en-US" sz="3200" dirty="0">
              <a:solidFill>
                <a:srgbClr val="12151A"/>
              </a:solidFill>
              <a:latin typeface="Times New Roman" panose="02020603050405020304" pitchFamily="18" charset="0"/>
              <a:ea typeface="Cabin"/>
              <a:cs typeface="Times New Roman" panose="02020603050405020304" pitchFamily="18" charset="0"/>
              <a:sym typeface="Cabin"/>
            </a:endParaRPr>
          </a:p>
          <a:p>
            <a:pPr marL="457200" indent="-457200" algn="just">
              <a:buFont typeface="Arial" panose="020B0604020202020204" pitchFamily="34" charset="0"/>
              <a:buChar char="•"/>
            </a:pPr>
            <a:r>
              <a:rPr lang="en-US" sz="3200" dirty="0">
                <a:solidFill>
                  <a:srgbClr val="12151A"/>
                </a:solidFill>
                <a:latin typeface="Times New Roman" panose="02020603050405020304" pitchFamily="18" charset="0"/>
                <a:ea typeface="Cabin"/>
                <a:cs typeface="Times New Roman" panose="02020603050405020304" pitchFamily="18" charset="0"/>
                <a:sym typeface="Cabin"/>
              </a:rPr>
              <a:t>Port: 80</a:t>
            </a:r>
          </a:p>
          <a:p>
            <a:pPr marL="457200" indent="-457200" algn="just">
              <a:buFont typeface="Arial" panose="020B0604020202020204" pitchFamily="34" charset="0"/>
              <a:buChar char="•"/>
            </a:pPr>
            <a:r>
              <a:rPr lang="en-US" sz="3200" dirty="0">
                <a:solidFill>
                  <a:srgbClr val="12151A"/>
                </a:solidFill>
                <a:latin typeface="Times New Roman" panose="02020603050405020304" pitchFamily="18" charset="0"/>
                <a:ea typeface="Cabin"/>
                <a:cs typeface="Times New Roman" panose="02020603050405020304" pitchFamily="18" charset="0"/>
                <a:sym typeface="Cabin"/>
              </a:rPr>
              <a:t>Host name: hpc.com.vn</a:t>
            </a:r>
          </a:p>
        </p:txBody>
      </p:sp>
      <p:sp>
        <p:nvSpPr>
          <p:cNvPr id="4" name="Freeform 4"/>
          <p:cNvSpPr/>
          <p:nvPr/>
        </p:nvSpPr>
        <p:spPr>
          <a:xfrm>
            <a:off x="832345" y="920583"/>
            <a:ext cx="2778475" cy="1441103"/>
          </a:xfrm>
          <a:custGeom>
            <a:avLst/>
            <a:gdLst/>
            <a:ahLst/>
            <a:cxnLst/>
            <a:rect l="l" t="t" r="r" b="b"/>
            <a:pathLst>
              <a:path w="2848789" h="2315479">
                <a:moveTo>
                  <a:pt x="0" y="0"/>
                </a:moveTo>
                <a:lnTo>
                  <a:pt x="2848789" y="0"/>
                </a:lnTo>
                <a:lnTo>
                  <a:pt x="2848789" y="2315479"/>
                </a:lnTo>
                <a:lnTo>
                  <a:pt x="0" y="2315479"/>
                </a:lnTo>
                <a:lnTo>
                  <a:pt x="0" y="0"/>
                </a:lnTo>
                <a:close/>
              </a:path>
            </a:pathLst>
          </a:custGeom>
          <a:blipFill>
            <a:blip r:embed="rId2"/>
            <a:stretch>
              <a:fillRect l="-37854" t="-36910" r="-38208" b="-54030"/>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6" name="Freeform 6"/>
          <p:cNvSpPr/>
          <p:nvPr/>
        </p:nvSpPr>
        <p:spPr>
          <a:xfrm>
            <a:off x="1120737" y="2816019"/>
            <a:ext cx="9394863" cy="5756479"/>
          </a:xfrm>
          <a:custGeom>
            <a:avLst/>
            <a:gdLst/>
            <a:ahLst/>
            <a:cxnLst/>
            <a:rect l="l" t="t" r="r" b="b"/>
            <a:pathLst>
              <a:path w="8425253" h="5276529">
                <a:moveTo>
                  <a:pt x="0" y="0"/>
                </a:moveTo>
                <a:lnTo>
                  <a:pt x="8425252" y="0"/>
                </a:lnTo>
                <a:lnTo>
                  <a:pt x="8425252" y="5276529"/>
                </a:lnTo>
                <a:lnTo>
                  <a:pt x="0" y="5276529"/>
                </a:lnTo>
                <a:lnTo>
                  <a:pt x="0" y="0"/>
                </a:lnTo>
                <a:close/>
              </a:path>
            </a:pathLst>
          </a:custGeom>
          <a:blipFill>
            <a:blip r:embed="rId3"/>
            <a:stretch>
              <a:fillRect b="-23132"/>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7" name="Freeform 7"/>
          <p:cNvSpPr/>
          <p:nvPr/>
        </p:nvSpPr>
        <p:spPr>
          <a:xfrm flipH="1" flipV="1">
            <a:off x="13799313" y="6696890"/>
            <a:ext cx="4750130" cy="4114800"/>
          </a:xfrm>
          <a:custGeom>
            <a:avLst/>
            <a:gdLst/>
            <a:ahLst/>
            <a:cxnLst/>
            <a:rect l="l" t="t" r="r" b="b"/>
            <a:pathLst>
              <a:path w="4750130" h="4114800">
                <a:moveTo>
                  <a:pt x="4750130" y="4114800"/>
                </a:moveTo>
                <a:lnTo>
                  <a:pt x="0" y="4114800"/>
                </a:lnTo>
                <a:lnTo>
                  <a:pt x="0" y="0"/>
                </a:lnTo>
                <a:lnTo>
                  <a:pt x="4750130" y="0"/>
                </a:lnTo>
                <a:lnTo>
                  <a:pt x="4750130"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8" name="TextBox 8"/>
          <p:cNvSpPr txBox="1"/>
          <p:nvPr/>
        </p:nvSpPr>
        <p:spPr>
          <a:xfrm>
            <a:off x="3681134" y="1318547"/>
            <a:ext cx="12368525" cy="860425"/>
          </a:xfrm>
          <a:prstGeom prst="rect">
            <a:avLst/>
          </a:prstGeom>
        </p:spPr>
        <p:txBody>
          <a:bodyPr lIns="0" tIns="0" rIns="0" bIns="0" rtlCol="0" anchor="t">
            <a:spAutoFit/>
          </a:bodyPr>
          <a:lstStyle/>
          <a:p>
            <a:pPr algn="l">
              <a:lnSpc>
                <a:spcPts val="6874"/>
              </a:lnSpc>
            </a:pPr>
            <a:r>
              <a:rPr lang="en-US" sz="5499" b="1" dirty="0">
                <a:solidFill>
                  <a:srgbClr val="FF924C"/>
                </a:solidFill>
                <a:latin typeface="Times New Roman" panose="02020603050405020304" pitchFamily="18" charset="0"/>
                <a:ea typeface="Montserrat Heavy"/>
                <a:cs typeface="Times New Roman" panose="02020603050405020304" pitchFamily="18" charset="0"/>
                <a:sym typeface="Montserrat Heavy"/>
              </a:rPr>
              <a:t>CẤU HÌNH WEBSITE TRONG IIS</a:t>
            </a:r>
          </a:p>
        </p:txBody>
      </p:sp>
      <p:sp>
        <p:nvSpPr>
          <p:cNvPr id="10" name="Freeform 14">
            <a:extLst>
              <a:ext uri="{FF2B5EF4-FFF2-40B4-BE49-F238E27FC236}">
                <a16:creationId xmlns:a16="http://schemas.microsoft.com/office/drawing/2014/main" id="{715ABBF5-76C9-8C51-32F2-AB21A5CE2A37}"/>
              </a:ext>
            </a:extLst>
          </p:cNvPr>
          <p:cNvSpPr/>
          <p:nvPr/>
        </p:nvSpPr>
        <p:spPr>
          <a:xfrm>
            <a:off x="341095" y="321736"/>
            <a:ext cx="779642" cy="706964"/>
          </a:xfrm>
          <a:custGeom>
            <a:avLst/>
            <a:gdLst/>
            <a:ahLst/>
            <a:cxnLst/>
            <a:rect l="l" t="t" r="r" b="b"/>
            <a:pathLst>
              <a:path w="779642" h="706964">
                <a:moveTo>
                  <a:pt x="0" y="0"/>
                </a:moveTo>
                <a:lnTo>
                  <a:pt x="779642" y="0"/>
                </a:lnTo>
                <a:lnTo>
                  <a:pt x="779642" y="706964"/>
                </a:lnTo>
                <a:lnTo>
                  <a:pt x="0" y="706964"/>
                </a:lnTo>
                <a:lnTo>
                  <a:pt x="0" y="0"/>
                </a:lnTo>
                <a:close/>
              </a:path>
            </a:pathLst>
          </a:custGeom>
          <a:blipFill>
            <a:blip r:embed="rId6"/>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0" y="3758775"/>
            <a:ext cx="11160033" cy="6098822"/>
          </a:xfrm>
          <a:custGeom>
            <a:avLst/>
            <a:gdLst/>
            <a:ahLst/>
            <a:cxnLst/>
            <a:rect l="l" t="t" r="r" b="b"/>
            <a:pathLst>
              <a:path w="9631828" h="6915804">
                <a:moveTo>
                  <a:pt x="0" y="0"/>
                </a:moveTo>
                <a:lnTo>
                  <a:pt x="9631828" y="0"/>
                </a:lnTo>
                <a:lnTo>
                  <a:pt x="9631828" y="6915803"/>
                </a:lnTo>
                <a:lnTo>
                  <a:pt x="0" y="6915803"/>
                </a:lnTo>
                <a:lnTo>
                  <a:pt x="0" y="0"/>
                </a:lnTo>
                <a:close/>
              </a:path>
            </a:pathLst>
          </a:custGeom>
          <a:blipFill>
            <a:blip r:embed="rId2"/>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Freeform 3"/>
          <p:cNvSpPr/>
          <p:nvPr/>
        </p:nvSpPr>
        <p:spPr>
          <a:xfrm>
            <a:off x="6849350" y="7001262"/>
            <a:ext cx="12678991" cy="6810925"/>
          </a:xfrm>
          <a:custGeom>
            <a:avLst/>
            <a:gdLst/>
            <a:ahLst/>
            <a:cxnLst/>
            <a:rect l="l" t="t" r="r" b="b"/>
            <a:pathLst>
              <a:path w="12678991" h="6810925">
                <a:moveTo>
                  <a:pt x="0" y="0"/>
                </a:moveTo>
                <a:lnTo>
                  <a:pt x="12678991" y="0"/>
                </a:lnTo>
                <a:lnTo>
                  <a:pt x="12678991" y="6810925"/>
                </a:lnTo>
                <a:lnTo>
                  <a:pt x="0" y="6810925"/>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grpSp>
        <p:nvGrpSpPr>
          <p:cNvPr id="4" name="Group 4"/>
          <p:cNvGrpSpPr/>
          <p:nvPr/>
        </p:nvGrpSpPr>
        <p:grpSpPr>
          <a:xfrm>
            <a:off x="6089643" y="-6772345"/>
            <a:ext cx="8478993" cy="847899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latin typeface="Times New Roman" panose="02020603050405020304" pitchFamily="18" charset="0"/>
                <a:cs typeface="Times New Roman" panose="02020603050405020304" pitchFamily="18" charset="0"/>
              </a:endParaRPr>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7" name="Freeform 7"/>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8" name="Freeform 8"/>
          <p:cNvSpPr/>
          <p:nvPr/>
        </p:nvSpPr>
        <p:spPr>
          <a:xfrm>
            <a:off x="4470993" y="9393277"/>
            <a:ext cx="3237298" cy="3237298"/>
          </a:xfrm>
          <a:custGeom>
            <a:avLst/>
            <a:gdLst/>
            <a:ahLst/>
            <a:cxnLst/>
            <a:rect l="l" t="t" r="r" b="b"/>
            <a:pathLst>
              <a:path w="3237298" h="3237298">
                <a:moveTo>
                  <a:pt x="0" y="0"/>
                </a:moveTo>
                <a:lnTo>
                  <a:pt x="3237299" y="0"/>
                </a:lnTo>
                <a:lnTo>
                  <a:pt x="3237299" y="3237299"/>
                </a:lnTo>
                <a:lnTo>
                  <a:pt x="0" y="3237299"/>
                </a:lnTo>
                <a:lnTo>
                  <a:pt x="0" y="0"/>
                </a:lnTo>
                <a:close/>
              </a:path>
            </a:pathLst>
          </a:custGeom>
          <a:blipFill>
            <a:blip r:embed="rId7"/>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9" name="Freeform 9"/>
          <p:cNvSpPr/>
          <p:nvPr/>
        </p:nvSpPr>
        <p:spPr>
          <a:xfrm>
            <a:off x="13399392" y="669223"/>
            <a:ext cx="718055" cy="718953"/>
          </a:xfrm>
          <a:custGeom>
            <a:avLst/>
            <a:gdLst/>
            <a:ahLst/>
            <a:cxnLst/>
            <a:rect l="l" t="t" r="r" b="b"/>
            <a:pathLst>
              <a:path w="718055" h="718953">
                <a:moveTo>
                  <a:pt x="0" y="0"/>
                </a:moveTo>
                <a:lnTo>
                  <a:pt x="718054" y="0"/>
                </a:lnTo>
                <a:lnTo>
                  <a:pt x="718054" y="718954"/>
                </a:lnTo>
                <a:lnTo>
                  <a:pt x="0" y="718954"/>
                </a:lnTo>
                <a:lnTo>
                  <a:pt x="0" y="0"/>
                </a:lnTo>
                <a:close/>
              </a:path>
            </a:pathLst>
          </a:custGeom>
          <a:blipFill>
            <a:blip r:embed="rId8"/>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1" name="Freeform 11"/>
          <p:cNvSpPr/>
          <p:nvPr/>
        </p:nvSpPr>
        <p:spPr>
          <a:xfrm>
            <a:off x="-279136" y="-436315"/>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2" name="Freeform 12"/>
          <p:cNvSpPr/>
          <p:nvPr/>
        </p:nvSpPr>
        <p:spPr>
          <a:xfrm rot="5400000">
            <a:off x="5003603" y="-43065"/>
            <a:ext cx="2172079" cy="690405"/>
          </a:xfrm>
          <a:custGeom>
            <a:avLst/>
            <a:gdLst/>
            <a:ahLst/>
            <a:cxnLst/>
            <a:rect l="l" t="t" r="r" b="b"/>
            <a:pathLst>
              <a:path w="2172079" h="690405">
                <a:moveTo>
                  <a:pt x="0" y="0"/>
                </a:moveTo>
                <a:lnTo>
                  <a:pt x="2172079" y="0"/>
                </a:lnTo>
                <a:lnTo>
                  <a:pt x="2172079" y="690405"/>
                </a:lnTo>
                <a:lnTo>
                  <a:pt x="0" y="690405"/>
                </a:lnTo>
                <a:lnTo>
                  <a:pt x="0" y="0"/>
                </a:lnTo>
                <a:close/>
              </a:path>
            </a:pathLst>
          </a:custGeom>
          <a:blipFill>
            <a:blip r:embed="rId9">
              <a:extLst>
                <a:ext uri="{96DAC541-7B7A-43D3-8B79-37D633B846F1}">
                  <asvg:svgBlip xmlns:asvg="http://schemas.microsoft.com/office/drawing/2016/SVG/main" r:embed="rId10"/>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3" name="Freeform 13"/>
          <p:cNvSpPr/>
          <p:nvPr/>
        </p:nvSpPr>
        <p:spPr>
          <a:xfrm>
            <a:off x="8476013" y="302137"/>
            <a:ext cx="1335975" cy="1211435"/>
          </a:xfrm>
          <a:custGeom>
            <a:avLst/>
            <a:gdLst/>
            <a:ahLst/>
            <a:cxnLst/>
            <a:rect l="l" t="t" r="r" b="b"/>
            <a:pathLst>
              <a:path w="1335975" h="1211435">
                <a:moveTo>
                  <a:pt x="0" y="0"/>
                </a:moveTo>
                <a:lnTo>
                  <a:pt x="1335974" y="0"/>
                </a:lnTo>
                <a:lnTo>
                  <a:pt x="1335974" y="1211435"/>
                </a:lnTo>
                <a:lnTo>
                  <a:pt x="0" y="1211435"/>
                </a:lnTo>
                <a:lnTo>
                  <a:pt x="0" y="0"/>
                </a:lnTo>
                <a:close/>
              </a:path>
            </a:pathLst>
          </a:custGeom>
          <a:blipFill>
            <a:blip r:embed="rId11"/>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4" name="TextBox 14"/>
          <p:cNvSpPr txBox="1"/>
          <p:nvPr/>
        </p:nvSpPr>
        <p:spPr>
          <a:xfrm>
            <a:off x="1157981" y="2139337"/>
            <a:ext cx="6550309" cy="1389035"/>
          </a:xfrm>
          <a:prstGeom prst="rect">
            <a:avLst/>
          </a:prstGeom>
        </p:spPr>
        <p:txBody>
          <a:bodyPr wrap="square" lIns="0" tIns="0" rIns="0" bIns="0" rtlCol="0" anchor="t">
            <a:spAutoFit/>
          </a:bodyPr>
          <a:lstStyle/>
          <a:p>
            <a:pPr algn="l">
              <a:lnSpc>
                <a:spcPts val="5599"/>
              </a:lnSpc>
            </a:pPr>
            <a:r>
              <a:rPr lang="en-US" sz="4400" b="1" dirty="0">
                <a:solidFill>
                  <a:srgbClr val="FF924C"/>
                </a:solidFill>
                <a:latin typeface="Times New Roman" panose="02020603050405020304" pitchFamily="18" charset="0"/>
                <a:ea typeface="Montserrat Ultra-Bold"/>
                <a:cs typeface="Times New Roman" panose="02020603050405020304" pitchFamily="18" charset="0"/>
                <a:sym typeface="Montserrat Ultra-Bold"/>
              </a:rPr>
              <a:t>CHIA SẺ FILE GIỮA MÁY CHỦ VỚI CLIENT </a:t>
            </a:r>
          </a:p>
        </p:txBody>
      </p:sp>
      <p:sp>
        <p:nvSpPr>
          <p:cNvPr id="15" name="AutoShape 15"/>
          <p:cNvSpPr/>
          <p:nvPr/>
        </p:nvSpPr>
        <p:spPr>
          <a:xfrm>
            <a:off x="1157982" y="3673723"/>
            <a:ext cx="6021244" cy="4762"/>
          </a:xfrm>
          <a:prstGeom prst="line">
            <a:avLst/>
          </a:prstGeom>
          <a:ln w="9525" cap="flat">
            <a:solidFill>
              <a:srgbClr val="000000"/>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49350" y="7001262"/>
            <a:ext cx="12678991" cy="6810925"/>
          </a:xfrm>
          <a:custGeom>
            <a:avLst/>
            <a:gdLst/>
            <a:ahLst/>
            <a:cxnLst/>
            <a:rect l="l" t="t" r="r" b="b"/>
            <a:pathLst>
              <a:path w="12678991" h="6810925">
                <a:moveTo>
                  <a:pt x="0" y="0"/>
                </a:moveTo>
                <a:lnTo>
                  <a:pt x="12678991" y="0"/>
                </a:lnTo>
                <a:lnTo>
                  <a:pt x="12678991" y="6810925"/>
                </a:lnTo>
                <a:lnTo>
                  <a:pt x="0" y="6810925"/>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3" name="Group 3"/>
          <p:cNvGrpSpPr/>
          <p:nvPr/>
        </p:nvGrpSpPr>
        <p:grpSpPr>
          <a:xfrm>
            <a:off x="6096000" y="-6743700"/>
            <a:ext cx="8478993" cy="84789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7" name="Freeform 7"/>
          <p:cNvSpPr/>
          <p:nvPr/>
        </p:nvSpPr>
        <p:spPr>
          <a:xfrm>
            <a:off x="-1898597" y="7502457"/>
            <a:ext cx="3237298" cy="3237298"/>
          </a:xfrm>
          <a:custGeom>
            <a:avLst/>
            <a:gdLst/>
            <a:ahLst/>
            <a:cxnLst/>
            <a:rect l="l" t="t" r="r" b="b"/>
            <a:pathLst>
              <a:path w="3237298" h="3237298">
                <a:moveTo>
                  <a:pt x="0" y="0"/>
                </a:moveTo>
                <a:lnTo>
                  <a:pt x="3237299" y="0"/>
                </a:lnTo>
                <a:lnTo>
                  <a:pt x="3237299" y="3237299"/>
                </a:lnTo>
                <a:lnTo>
                  <a:pt x="0" y="3237299"/>
                </a:lnTo>
                <a:lnTo>
                  <a:pt x="0" y="0"/>
                </a:lnTo>
                <a:close/>
              </a:path>
            </a:pathLst>
          </a:custGeom>
          <a:blipFill>
            <a:blip r:embed="rId6"/>
            <a:stretch>
              <a:fillRect/>
            </a:stretch>
          </a:blipFill>
        </p:spPr>
        <p:txBody>
          <a:bodyPr/>
          <a:lstStyle/>
          <a:p>
            <a:endParaRPr lang="en-VN"/>
          </a:p>
        </p:txBody>
      </p:sp>
      <p:sp>
        <p:nvSpPr>
          <p:cNvPr id="8" name="Freeform 8"/>
          <p:cNvSpPr/>
          <p:nvPr/>
        </p:nvSpPr>
        <p:spPr>
          <a:xfrm>
            <a:off x="13399392" y="231073"/>
            <a:ext cx="718055" cy="718953"/>
          </a:xfrm>
          <a:custGeom>
            <a:avLst/>
            <a:gdLst/>
            <a:ahLst/>
            <a:cxnLst/>
            <a:rect l="l" t="t" r="r" b="b"/>
            <a:pathLst>
              <a:path w="718055" h="718953">
                <a:moveTo>
                  <a:pt x="0" y="0"/>
                </a:moveTo>
                <a:lnTo>
                  <a:pt x="718054" y="0"/>
                </a:lnTo>
                <a:lnTo>
                  <a:pt x="718054" y="718954"/>
                </a:lnTo>
                <a:lnTo>
                  <a:pt x="0" y="718954"/>
                </a:lnTo>
                <a:lnTo>
                  <a:pt x="0" y="0"/>
                </a:lnTo>
                <a:close/>
              </a:path>
            </a:pathLst>
          </a:custGeom>
          <a:blipFill>
            <a:blip r:embed="rId7"/>
            <a:stretch>
              <a:fillRect/>
            </a:stretch>
          </a:blipFill>
        </p:spPr>
        <p:txBody>
          <a:bodyPr/>
          <a:lstStyle/>
          <a:p>
            <a:endParaRPr lang="en-VN"/>
          </a:p>
        </p:txBody>
      </p:sp>
      <p:sp>
        <p:nvSpPr>
          <p:cNvPr id="9" name="Freeform 9"/>
          <p:cNvSpPr/>
          <p:nvPr/>
        </p:nvSpPr>
        <p:spPr>
          <a:xfrm>
            <a:off x="2638425" y="3096524"/>
            <a:ext cx="13011150" cy="6585527"/>
          </a:xfrm>
          <a:custGeom>
            <a:avLst/>
            <a:gdLst/>
            <a:ahLst/>
            <a:cxnLst/>
            <a:rect l="l" t="t" r="r" b="b"/>
            <a:pathLst>
              <a:path w="9962988" h="6922999">
                <a:moveTo>
                  <a:pt x="0" y="0"/>
                </a:moveTo>
                <a:lnTo>
                  <a:pt x="9962988" y="0"/>
                </a:lnTo>
                <a:lnTo>
                  <a:pt x="9962988" y="6923000"/>
                </a:lnTo>
                <a:lnTo>
                  <a:pt x="0" y="6923000"/>
                </a:lnTo>
                <a:lnTo>
                  <a:pt x="0" y="0"/>
                </a:lnTo>
                <a:close/>
              </a:path>
            </a:pathLst>
          </a:custGeom>
          <a:blipFill>
            <a:blip r:embed="rId8"/>
            <a:stretch>
              <a:fillRect/>
            </a:stretch>
          </a:blipFill>
        </p:spPr>
        <p:txBody>
          <a:bodyPr/>
          <a:lstStyle/>
          <a:p>
            <a:endParaRPr lang="en-VN"/>
          </a:p>
        </p:txBody>
      </p:sp>
      <p:sp>
        <p:nvSpPr>
          <p:cNvPr id="10" name="TextBox 10"/>
          <p:cNvSpPr txBox="1"/>
          <p:nvPr/>
        </p:nvSpPr>
        <p:spPr>
          <a:xfrm>
            <a:off x="1338701" y="2033383"/>
            <a:ext cx="15610598" cy="821055"/>
          </a:xfrm>
          <a:prstGeom prst="rect">
            <a:avLst/>
          </a:prstGeom>
        </p:spPr>
        <p:txBody>
          <a:bodyPr lIns="0" tIns="0" rIns="0" bIns="0" rtlCol="0" anchor="t">
            <a:spAutoFit/>
          </a:bodyPr>
          <a:lstStyle/>
          <a:p>
            <a:pPr algn="ctr">
              <a:lnSpc>
                <a:spcPts val="6360"/>
              </a:lnSpc>
            </a:pPr>
            <a:r>
              <a:rPr lang="en-US" sz="6000" b="1" dirty="0">
                <a:solidFill>
                  <a:srgbClr val="FF924C"/>
                </a:solidFill>
                <a:latin typeface="Times New Roman" panose="02020603050405020304" pitchFamily="18" charset="0"/>
                <a:ea typeface="Montserrat Bold"/>
                <a:cs typeface="Times New Roman" panose="02020603050405020304" pitchFamily="18" charset="0"/>
                <a:sym typeface="Montserrat Bold"/>
              </a:rPr>
              <a:t>KIỂM TRA CHÍNH SÁCH MẬT KHẨU</a:t>
            </a:r>
          </a:p>
        </p:txBody>
      </p:sp>
      <p:sp>
        <p:nvSpPr>
          <p:cNvPr id="11" name="Freeform 13">
            <a:extLst>
              <a:ext uri="{FF2B5EF4-FFF2-40B4-BE49-F238E27FC236}">
                <a16:creationId xmlns:a16="http://schemas.microsoft.com/office/drawing/2014/main" id="{1208EA0E-01FF-992F-9992-6418C59B4BE3}"/>
              </a:ext>
            </a:extLst>
          </p:cNvPr>
          <p:cNvSpPr/>
          <p:nvPr/>
        </p:nvSpPr>
        <p:spPr>
          <a:xfrm>
            <a:off x="8476013" y="302137"/>
            <a:ext cx="1335975" cy="1211435"/>
          </a:xfrm>
          <a:custGeom>
            <a:avLst/>
            <a:gdLst/>
            <a:ahLst/>
            <a:cxnLst/>
            <a:rect l="l" t="t" r="r" b="b"/>
            <a:pathLst>
              <a:path w="1335975" h="1211435">
                <a:moveTo>
                  <a:pt x="0" y="0"/>
                </a:moveTo>
                <a:lnTo>
                  <a:pt x="1335974" y="0"/>
                </a:lnTo>
                <a:lnTo>
                  <a:pt x="1335974" y="1211435"/>
                </a:lnTo>
                <a:lnTo>
                  <a:pt x="0" y="1211435"/>
                </a:lnTo>
                <a:lnTo>
                  <a:pt x="0" y="0"/>
                </a:lnTo>
                <a:close/>
              </a:path>
            </a:pathLst>
          </a:custGeom>
          <a:blipFill>
            <a:blip r:embed="rId9"/>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49350" y="7001262"/>
            <a:ext cx="12678991" cy="6810925"/>
          </a:xfrm>
          <a:custGeom>
            <a:avLst/>
            <a:gdLst/>
            <a:ahLst/>
            <a:cxnLst/>
            <a:rect l="l" t="t" r="r" b="b"/>
            <a:pathLst>
              <a:path w="12678991" h="6810925">
                <a:moveTo>
                  <a:pt x="0" y="0"/>
                </a:moveTo>
                <a:lnTo>
                  <a:pt x="12678991" y="0"/>
                </a:lnTo>
                <a:lnTo>
                  <a:pt x="12678991" y="6810925"/>
                </a:lnTo>
                <a:lnTo>
                  <a:pt x="0" y="6810925"/>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3" name="Group 3"/>
          <p:cNvGrpSpPr/>
          <p:nvPr/>
        </p:nvGrpSpPr>
        <p:grpSpPr>
          <a:xfrm>
            <a:off x="6096000" y="-6743700"/>
            <a:ext cx="8478993" cy="84789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6" name="Freeform 6"/>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7" name="Freeform 7"/>
          <p:cNvSpPr/>
          <p:nvPr/>
        </p:nvSpPr>
        <p:spPr>
          <a:xfrm>
            <a:off x="4470993" y="9393277"/>
            <a:ext cx="3237298" cy="3237298"/>
          </a:xfrm>
          <a:custGeom>
            <a:avLst/>
            <a:gdLst/>
            <a:ahLst/>
            <a:cxnLst/>
            <a:rect l="l" t="t" r="r" b="b"/>
            <a:pathLst>
              <a:path w="3237298" h="3237298">
                <a:moveTo>
                  <a:pt x="0" y="0"/>
                </a:moveTo>
                <a:lnTo>
                  <a:pt x="3237299" y="0"/>
                </a:lnTo>
                <a:lnTo>
                  <a:pt x="3237299" y="3237299"/>
                </a:lnTo>
                <a:lnTo>
                  <a:pt x="0" y="3237299"/>
                </a:lnTo>
                <a:lnTo>
                  <a:pt x="0" y="0"/>
                </a:lnTo>
                <a:close/>
              </a:path>
            </a:pathLst>
          </a:custGeom>
          <a:blipFill>
            <a:blip r:embed="rId6"/>
            <a:stretch>
              <a:fillRect/>
            </a:stretch>
          </a:blipFill>
        </p:spPr>
        <p:txBody>
          <a:bodyPr/>
          <a:lstStyle/>
          <a:p>
            <a:endParaRPr lang="en-VN"/>
          </a:p>
        </p:txBody>
      </p:sp>
      <p:sp>
        <p:nvSpPr>
          <p:cNvPr id="8" name="Freeform 8"/>
          <p:cNvSpPr/>
          <p:nvPr/>
        </p:nvSpPr>
        <p:spPr>
          <a:xfrm>
            <a:off x="13399392" y="231073"/>
            <a:ext cx="718055" cy="718953"/>
          </a:xfrm>
          <a:custGeom>
            <a:avLst/>
            <a:gdLst/>
            <a:ahLst/>
            <a:cxnLst/>
            <a:rect l="l" t="t" r="r" b="b"/>
            <a:pathLst>
              <a:path w="718055" h="718953">
                <a:moveTo>
                  <a:pt x="0" y="0"/>
                </a:moveTo>
                <a:lnTo>
                  <a:pt x="718054" y="0"/>
                </a:lnTo>
                <a:lnTo>
                  <a:pt x="718054" y="718954"/>
                </a:lnTo>
                <a:lnTo>
                  <a:pt x="0" y="718954"/>
                </a:lnTo>
                <a:lnTo>
                  <a:pt x="0" y="0"/>
                </a:lnTo>
                <a:close/>
              </a:path>
            </a:pathLst>
          </a:custGeom>
          <a:blipFill>
            <a:blip r:embed="rId7"/>
            <a:stretch>
              <a:fillRect/>
            </a:stretch>
          </a:blipFill>
        </p:spPr>
        <p:txBody>
          <a:bodyPr/>
          <a:lstStyle/>
          <a:p>
            <a:endParaRPr lang="en-VN"/>
          </a:p>
        </p:txBody>
      </p:sp>
      <p:sp>
        <p:nvSpPr>
          <p:cNvPr id="9" name="Freeform 9"/>
          <p:cNvSpPr/>
          <p:nvPr/>
        </p:nvSpPr>
        <p:spPr>
          <a:xfrm>
            <a:off x="2694530" y="3165362"/>
            <a:ext cx="12898940" cy="5903797"/>
          </a:xfrm>
          <a:custGeom>
            <a:avLst/>
            <a:gdLst/>
            <a:ahLst/>
            <a:cxnLst/>
            <a:rect l="l" t="t" r="r" b="b"/>
            <a:pathLst>
              <a:path w="10124085" h="6582878">
                <a:moveTo>
                  <a:pt x="0" y="0"/>
                </a:moveTo>
                <a:lnTo>
                  <a:pt x="10124085" y="0"/>
                </a:lnTo>
                <a:lnTo>
                  <a:pt x="10124085" y="6582878"/>
                </a:lnTo>
                <a:lnTo>
                  <a:pt x="0" y="6582878"/>
                </a:lnTo>
                <a:lnTo>
                  <a:pt x="0" y="0"/>
                </a:lnTo>
                <a:close/>
              </a:path>
            </a:pathLst>
          </a:custGeom>
          <a:blipFill>
            <a:blip r:embed="rId8"/>
            <a:stretch>
              <a:fillRect t="-7640" b="-7640"/>
            </a:stretch>
          </a:blipFill>
        </p:spPr>
        <p:txBody>
          <a:bodyPr/>
          <a:lstStyle/>
          <a:p>
            <a:endParaRPr lang="en-VN"/>
          </a:p>
        </p:txBody>
      </p:sp>
      <p:sp>
        <p:nvSpPr>
          <p:cNvPr id="10" name="TextBox 10"/>
          <p:cNvSpPr txBox="1"/>
          <p:nvPr/>
        </p:nvSpPr>
        <p:spPr>
          <a:xfrm>
            <a:off x="1028700" y="2025525"/>
            <a:ext cx="15610598" cy="892104"/>
          </a:xfrm>
          <a:prstGeom prst="rect">
            <a:avLst/>
          </a:prstGeom>
        </p:spPr>
        <p:txBody>
          <a:bodyPr lIns="0" tIns="0" rIns="0" bIns="0" rtlCol="0" anchor="t">
            <a:spAutoFit/>
          </a:bodyPr>
          <a:lstStyle/>
          <a:p>
            <a:pPr algn="ctr">
              <a:lnSpc>
                <a:spcPts val="7382"/>
              </a:lnSpc>
            </a:pPr>
            <a:r>
              <a:rPr lang="en-US" sz="6000" b="1" dirty="0">
                <a:solidFill>
                  <a:srgbClr val="FF924C"/>
                </a:solidFill>
                <a:latin typeface="Times New Roman" panose="02020603050405020304" pitchFamily="18" charset="0"/>
                <a:ea typeface="Montserrat Bold"/>
                <a:cs typeface="Times New Roman" panose="02020603050405020304" pitchFamily="18" charset="0"/>
                <a:sym typeface="Montserrat Bold"/>
              </a:rPr>
              <a:t>KIỂM TRA CẤM SỬ DỤNG USB</a:t>
            </a:r>
          </a:p>
        </p:txBody>
      </p:sp>
      <p:sp>
        <p:nvSpPr>
          <p:cNvPr id="11" name="Freeform 13">
            <a:extLst>
              <a:ext uri="{FF2B5EF4-FFF2-40B4-BE49-F238E27FC236}">
                <a16:creationId xmlns:a16="http://schemas.microsoft.com/office/drawing/2014/main" id="{09B3FEB6-DBC7-028F-13DB-BF4D6F2719B3}"/>
              </a:ext>
            </a:extLst>
          </p:cNvPr>
          <p:cNvSpPr/>
          <p:nvPr/>
        </p:nvSpPr>
        <p:spPr>
          <a:xfrm>
            <a:off x="8476013" y="302137"/>
            <a:ext cx="1335975" cy="1211435"/>
          </a:xfrm>
          <a:custGeom>
            <a:avLst/>
            <a:gdLst/>
            <a:ahLst/>
            <a:cxnLst/>
            <a:rect l="l" t="t" r="r" b="b"/>
            <a:pathLst>
              <a:path w="1335975" h="1211435">
                <a:moveTo>
                  <a:pt x="0" y="0"/>
                </a:moveTo>
                <a:lnTo>
                  <a:pt x="1335974" y="0"/>
                </a:lnTo>
                <a:lnTo>
                  <a:pt x="1335974" y="1211435"/>
                </a:lnTo>
                <a:lnTo>
                  <a:pt x="0" y="1211435"/>
                </a:lnTo>
                <a:lnTo>
                  <a:pt x="0" y="0"/>
                </a:lnTo>
                <a:close/>
              </a:path>
            </a:pathLst>
          </a:custGeom>
          <a:blipFill>
            <a:blip r:embed="rId9"/>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7193-52F5-95C3-3FC8-80F13E1FBF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F6AB35-F5A7-3501-EE25-F40673FF079B}"/>
              </a:ext>
            </a:extLst>
          </p:cNvPr>
          <p:cNvSpPr/>
          <p:nvPr/>
        </p:nvSpPr>
        <p:spPr>
          <a:xfrm>
            <a:off x="6849350" y="7001262"/>
            <a:ext cx="12678991" cy="6810925"/>
          </a:xfrm>
          <a:custGeom>
            <a:avLst/>
            <a:gdLst/>
            <a:ahLst/>
            <a:cxnLst/>
            <a:rect l="l" t="t" r="r" b="b"/>
            <a:pathLst>
              <a:path w="12678991" h="6810925">
                <a:moveTo>
                  <a:pt x="0" y="0"/>
                </a:moveTo>
                <a:lnTo>
                  <a:pt x="12678991" y="0"/>
                </a:lnTo>
                <a:lnTo>
                  <a:pt x="12678991" y="6810925"/>
                </a:lnTo>
                <a:lnTo>
                  <a:pt x="0" y="6810925"/>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3" name="Group 3">
            <a:extLst>
              <a:ext uri="{FF2B5EF4-FFF2-40B4-BE49-F238E27FC236}">
                <a16:creationId xmlns:a16="http://schemas.microsoft.com/office/drawing/2014/main" id="{D54790CE-8582-85A8-4662-0B9B0EDE92D4}"/>
              </a:ext>
            </a:extLst>
          </p:cNvPr>
          <p:cNvGrpSpPr/>
          <p:nvPr/>
        </p:nvGrpSpPr>
        <p:grpSpPr>
          <a:xfrm>
            <a:off x="6089643" y="-6772345"/>
            <a:ext cx="8478993" cy="8478993"/>
            <a:chOff x="0" y="0"/>
            <a:chExt cx="812800" cy="812800"/>
          </a:xfrm>
        </p:grpSpPr>
        <p:sp>
          <p:nvSpPr>
            <p:cNvPr id="4" name="Freeform 4">
              <a:extLst>
                <a:ext uri="{FF2B5EF4-FFF2-40B4-BE49-F238E27FC236}">
                  <a16:creationId xmlns:a16="http://schemas.microsoft.com/office/drawing/2014/main" id="{CB6B3931-4C17-CDC4-1C16-7091FBF327B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p>
          </p:txBody>
        </p:sp>
        <p:sp>
          <p:nvSpPr>
            <p:cNvPr id="5" name="TextBox 5">
              <a:extLst>
                <a:ext uri="{FF2B5EF4-FFF2-40B4-BE49-F238E27FC236}">
                  <a16:creationId xmlns:a16="http://schemas.microsoft.com/office/drawing/2014/main" id="{6A3BBA07-8045-711F-5D41-10A4EFA2096E}"/>
                </a:ext>
              </a:extLst>
            </p:cNvPr>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6" name="Freeform 6">
            <a:extLst>
              <a:ext uri="{FF2B5EF4-FFF2-40B4-BE49-F238E27FC236}">
                <a16:creationId xmlns:a16="http://schemas.microsoft.com/office/drawing/2014/main" id="{4307CA05-A6B4-B2BF-D966-2E8E3058FC1A}"/>
              </a:ext>
            </a:extLst>
          </p:cNvPr>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7" name="Freeform 7">
            <a:extLst>
              <a:ext uri="{FF2B5EF4-FFF2-40B4-BE49-F238E27FC236}">
                <a16:creationId xmlns:a16="http://schemas.microsoft.com/office/drawing/2014/main" id="{BD41E8A2-AAFB-A576-3A15-1832282C1ACE}"/>
              </a:ext>
            </a:extLst>
          </p:cNvPr>
          <p:cNvSpPr/>
          <p:nvPr/>
        </p:nvSpPr>
        <p:spPr>
          <a:xfrm>
            <a:off x="15544800" y="9185805"/>
            <a:ext cx="3237298" cy="3237298"/>
          </a:xfrm>
          <a:custGeom>
            <a:avLst/>
            <a:gdLst/>
            <a:ahLst/>
            <a:cxnLst/>
            <a:rect l="l" t="t" r="r" b="b"/>
            <a:pathLst>
              <a:path w="3237298" h="3237298">
                <a:moveTo>
                  <a:pt x="0" y="0"/>
                </a:moveTo>
                <a:lnTo>
                  <a:pt x="3237299" y="0"/>
                </a:lnTo>
                <a:lnTo>
                  <a:pt x="3237299" y="3237299"/>
                </a:lnTo>
                <a:lnTo>
                  <a:pt x="0" y="3237299"/>
                </a:lnTo>
                <a:lnTo>
                  <a:pt x="0" y="0"/>
                </a:lnTo>
                <a:close/>
              </a:path>
            </a:pathLst>
          </a:custGeom>
          <a:blipFill>
            <a:blip r:embed="rId6"/>
            <a:stretch>
              <a:fillRect/>
            </a:stretch>
          </a:blipFill>
        </p:spPr>
        <p:txBody>
          <a:bodyPr/>
          <a:lstStyle/>
          <a:p>
            <a:endParaRPr lang="en-VN"/>
          </a:p>
        </p:txBody>
      </p:sp>
      <p:sp>
        <p:nvSpPr>
          <p:cNvPr id="8" name="Freeform 8">
            <a:extLst>
              <a:ext uri="{FF2B5EF4-FFF2-40B4-BE49-F238E27FC236}">
                <a16:creationId xmlns:a16="http://schemas.microsoft.com/office/drawing/2014/main" id="{F1BFB455-AD4F-5E4A-AA1E-F2647DC6AE47}"/>
              </a:ext>
            </a:extLst>
          </p:cNvPr>
          <p:cNvSpPr/>
          <p:nvPr/>
        </p:nvSpPr>
        <p:spPr>
          <a:xfrm>
            <a:off x="13399392" y="231073"/>
            <a:ext cx="718055" cy="718953"/>
          </a:xfrm>
          <a:custGeom>
            <a:avLst/>
            <a:gdLst/>
            <a:ahLst/>
            <a:cxnLst/>
            <a:rect l="l" t="t" r="r" b="b"/>
            <a:pathLst>
              <a:path w="718055" h="718953">
                <a:moveTo>
                  <a:pt x="0" y="0"/>
                </a:moveTo>
                <a:lnTo>
                  <a:pt x="718054" y="0"/>
                </a:lnTo>
                <a:lnTo>
                  <a:pt x="718054" y="718954"/>
                </a:lnTo>
                <a:lnTo>
                  <a:pt x="0" y="718954"/>
                </a:lnTo>
                <a:lnTo>
                  <a:pt x="0" y="0"/>
                </a:lnTo>
                <a:close/>
              </a:path>
            </a:pathLst>
          </a:custGeom>
          <a:blipFill>
            <a:blip r:embed="rId7"/>
            <a:stretch>
              <a:fillRect/>
            </a:stretch>
          </a:blipFill>
        </p:spPr>
        <p:txBody>
          <a:bodyPr/>
          <a:lstStyle/>
          <a:p>
            <a:endParaRPr lang="en-VN"/>
          </a:p>
        </p:txBody>
      </p:sp>
      <p:sp>
        <p:nvSpPr>
          <p:cNvPr id="10" name="TextBox 10">
            <a:extLst>
              <a:ext uri="{FF2B5EF4-FFF2-40B4-BE49-F238E27FC236}">
                <a16:creationId xmlns:a16="http://schemas.microsoft.com/office/drawing/2014/main" id="{0C0419C1-6C61-BF95-A4B3-B19AF4FD4F74}"/>
              </a:ext>
            </a:extLst>
          </p:cNvPr>
          <p:cNvSpPr txBox="1"/>
          <p:nvPr/>
        </p:nvSpPr>
        <p:spPr>
          <a:xfrm>
            <a:off x="1028700" y="1409253"/>
            <a:ext cx="15610598" cy="844014"/>
          </a:xfrm>
          <a:prstGeom prst="rect">
            <a:avLst/>
          </a:prstGeom>
        </p:spPr>
        <p:txBody>
          <a:bodyPr lIns="0" tIns="0" rIns="0" bIns="0" rtlCol="0" anchor="t">
            <a:spAutoFit/>
          </a:bodyPr>
          <a:lstStyle/>
          <a:p>
            <a:pPr algn="l">
              <a:lnSpc>
                <a:spcPts val="7382"/>
              </a:lnSpc>
            </a:pPr>
            <a:r>
              <a:rPr lang="en-US" sz="4400" b="1" dirty="0" err="1">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Kiểm</a:t>
            </a:r>
            <a:r>
              <a:rPr lang="en-US" sz="4400" b="1" dirty="0">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 Tra </a:t>
            </a:r>
            <a:r>
              <a:rPr lang="en-US" sz="4400" b="1" dirty="0" err="1">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Truy</a:t>
            </a:r>
            <a:r>
              <a:rPr lang="en-US" sz="4400" b="1" dirty="0">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400" b="1" dirty="0" err="1">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Cập</a:t>
            </a:r>
            <a:r>
              <a:rPr lang="en-US" sz="4400" b="1" dirty="0">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 Trang Web Sau Khi </a:t>
            </a:r>
            <a:r>
              <a:rPr lang="en-US" sz="4400" b="1" dirty="0" err="1">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4400" b="1" dirty="0">
                <a:solidFill>
                  <a:srgbClr val="FF924C"/>
                </a:solidFill>
                <a:effectLst/>
                <a:latin typeface="Times New Roman" panose="02020603050405020304" pitchFamily="18" charset="0"/>
                <a:ea typeface="Calibri" panose="020F0502020204030204" pitchFamily="34" charset="0"/>
                <a:cs typeface="Times New Roman" panose="02020603050405020304" pitchFamily="18" charset="0"/>
              </a:rPr>
              <a:t> Quyền</a:t>
            </a:r>
            <a:endParaRPr lang="en-US" sz="16600" b="1" dirty="0">
              <a:solidFill>
                <a:srgbClr val="FF924C"/>
              </a:solidFill>
              <a:latin typeface="Times New Roman" panose="02020603050405020304" pitchFamily="18" charset="0"/>
              <a:ea typeface="Montserrat Bold"/>
              <a:cs typeface="Times New Roman" panose="02020603050405020304" pitchFamily="18" charset="0"/>
              <a:sym typeface="Montserrat Bold"/>
            </a:endParaRPr>
          </a:p>
        </p:txBody>
      </p:sp>
      <p:pic>
        <p:nvPicPr>
          <p:cNvPr id="11" name="Picture 1">
            <a:extLst>
              <a:ext uri="{FF2B5EF4-FFF2-40B4-BE49-F238E27FC236}">
                <a16:creationId xmlns:a16="http://schemas.microsoft.com/office/drawing/2014/main" id="{51EA2850-EDF2-6726-4E77-082396BCB3AF}"/>
              </a:ext>
            </a:extLst>
          </p:cNvPr>
          <p:cNvPicPr>
            <a:picLocks noChangeAspect="1"/>
          </p:cNvPicPr>
          <p:nvPr/>
        </p:nvPicPr>
        <p:blipFill>
          <a:blip r:embed="rId8"/>
          <a:stretch>
            <a:fillRect/>
          </a:stretch>
        </p:blipFill>
        <p:spPr>
          <a:xfrm>
            <a:off x="1005524" y="2637801"/>
            <a:ext cx="7065713" cy="6166461"/>
          </a:xfrm>
          <a:prstGeom prst="rect">
            <a:avLst/>
          </a:prstGeom>
        </p:spPr>
      </p:pic>
      <p:pic>
        <p:nvPicPr>
          <p:cNvPr id="14" name="Hình ảnh 13">
            <a:extLst>
              <a:ext uri="{FF2B5EF4-FFF2-40B4-BE49-F238E27FC236}">
                <a16:creationId xmlns:a16="http://schemas.microsoft.com/office/drawing/2014/main" id="{72F4AA3D-2287-3B5E-883E-452D97B43E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30264" y="2637801"/>
            <a:ext cx="7879391" cy="6163470"/>
          </a:xfrm>
          <a:prstGeom prst="rect">
            <a:avLst/>
          </a:prstGeom>
        </p:spPr>
      </p:pic>
      <p:sp>
        <p:nvSpPr>
          <p:cNvPr id="13" name="Freeform 14">
            <a:extLst>
              <a:ext uri="{FF2B5EF4-FFF2-40B4-BE49-F238E27FC236}">
                <a16:creationId xmlns:a16="http://schemas.microsoft.com/office/drawing/2014/main" id="{F41175C7-E226-1505-EC5B-4769F598311B}"/>
              </a:ext>
            </a:extLst>
          </p:cNvPr>
          <p:cNvSpPr/>
          <p:nvPr/>
        </p:nvSpPr>
        <p:spPr>
          <a:xfrm>
            <a:off x="341095" y="321736"/>
            <a:ext cx="779642" cy="706964"/>
          </a:xfrm>
          <a:custGeom>
            <a:avLst/>
            <a:gdLst/>
            <a:ahLst/>
            <a:cxnLst/>
            <a:rect l="l" t="t" r="r" b="b"/>
            <a:pathLst>
              <a:path w="779642" h="706964">
                <a:moveTo>
                  <a:pt x="0" y="0"/>
                </a:moveTo>
                <a:lnTo>
                  <a:pt x="779642" y="0"/>
                </a:lnTo>
                <a:lnTo>
                  <a:pt x="779642" y="706964"/>
                </a:lnTo>
                <a:lnTo>
                  <a:pt x="0" y="706964"/>
                </a:lnTo>
                <a:lnTo>
                  <a:pt x="0" y="0"/>
                </a:lnTo>
                <a:close/>
              </a:path>
            </a:pathLst>
          </a:custGeom>
          <a:blipFill>
            <a:blip r:embed="rId10"/>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4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093895" y="6870684"/>
            <a:ext cx="19224" cy="1983678"/>
          </a:xfrm>
          <a:prstGeom prst="line">
            <a:avLst/>
          </a:prstGeom>
          <a:ln w="85725" cap="flat">
            <a:solidFill>
              <a:srgbClr val="FF914D"/>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grpSp>
        <p:nvGrpSpPr>
          <p:cNvPr id="3" name="Group 3"/>
          <p:cNvGrpSpPr/>
          <p:nvPr/>
        </p:nvGrpSpPr>
        <p:grpSpPr>
          <a:xfrm>
            <a:off x="11353982" y="1697550"/>
            <a:ext cx="6834308" cy="732185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EA4444"/>
              </a:solidFill>
              <a:prstDash val="solid"/>
              <a:miter/>
            </a:ln>
          </p:spPr>
          <p:txBody>
            <a:bodyPr/>
            <a:lstStyle/>
            <a:p>
              <a:endParaRPr lang="en-VN">
                <a:latin typeface="Times New Roman" panose="02020603050405020304" pitchFamily="18" charset="0"/>
                <a:cs typeface="Times New Roman" panose="02020603050405020304" pitchFamily="18" charset="0"/>
              </a:endParaRPr>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9" name="Freeform 9"/>
          <p:cNvSpPr/>
          <p:nvPr/>
        </p:nvSpPr>
        <p:spPr>
          <a:xfrm>
            <a:off x="12078174" y="2107293"/>
            <a:ext cx="6074949" cy="6502375"/>
          </a:xfrm>
          <a:custGeom>
            <a:avLst/>
            <a:gdLst/>
            <a:ahLst/>
            <a:cxnLst/>
            <a:rect l="l" t="t" r="r" b="b"/>
            <a:pathLst>
              <a:path w="7814335" h="7814335">
                <a:moveTo>
                  <a:pt x="0" y="0"/>
                </a:moveTo>
                <a:lnTo>
                  <a:pt x="7814335" y="0"/>
                </a:lnTo>
                <a:lnTo>
                  <a:pt x="7814335" y="7814335"/>
                </a:lnTo>
                <a:lnTo>
                  <a:pt x="0" y="7814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0" name="Freeform 10"/>
          <p:cNvSpPr/>
          <p:nvPr/>
        </p:nvSpPr>
        <p:spPr>
          <a:xfrm rot="-74810">
            <a:off x="11608062" y="1922838"/>
            <a:ext cx="3017640" cy="12948123"/>
          </a:xfrm>
          <a:custGeom>
            <a:avLst/>
            <a:gdLst/>
            <a:ahLst/>
            <a:cxnLst/>
            <a:rect l="l" t="t" r="r" b="b"/>
            <a:pathLst>
              <a:path w="3409298" h="14628654">
                <a:moveTo>
                  <a:pt x="0" y="0"/>
                </a:moveTo>
                <a:lnTo>
                  <a:pt x="3409299" y="0"/>
                </a:lnTo>
                <a:lnTo>
                  <a:pt x="3409299" y="14628654"/>
                </a:lnTo>
                <a:lnTo>
                  <a:pt x="0" y="14628654"/>
                </a:lnTo>
                <a:lnTo>
                  <a:pt x="0" y="0"/>
                </a:lnTo>
                <a:close/>
              </a:path>
            </a:pathLst>
          </a:custGeom>
          <a:blipFill>
            <a:blip r:embed="rId4">
              <a:extLst>
                <a:ext uri="{96DAC541-7B7A-43D3-8B79-37D633B846F1}">
                  <asvg:svgBlip xmlns:asvg="http://schemas.microsoft.com/office/drawing/2016/SVG/main" r:embed="rId5"/>
                </a:ext>
              </a:extLst>
            </a:blip>
            <a:stretch>
              <a:fillRect r="-123122"/>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1" name="Freeform 11"/>
          <p:cNvSpPr/>
          <p:nvPr/>
        </p:nvSpPr>
        <p:spPr>
          <a:xfrm>
            <a:off x="11709077" y="1891540"/>
            <a:ext cx="4179077" cy="3540031"/>
          </a:xfrm>
          <a:custGeom>
            <a:avLst/>
            <a:gdLst/>
            <a:ahLst/>
            <a:cxnLst/>
            <a:rect l="l" t="t" r="r" b="b"/>
            <a:pathLst>
              <a:path w="5136817" h="4169411">
                <a:moveTo>
                  <a:pt x="0" y="0"/>
                </a:moveTo>
                <a:lnTo>
                  <a:pt x="5136817" y="0"/>
                </a:lnTo>
                <a:lnTo>
                  <a:pt x="5136817" y="4169411"/>
                </a:lnTo>
                <a:lnTo>
                  <a:pt x="0" y="4169411"/>
                </a:lnTo>
                <a:lnTo>
                  <a:pt x="0" y="0"/>
                </a:lnTo>
                <a:close/>
              </a:path>
            </a:pathLst>
          </a:custGeom>
          <a:blipFill>
            <a:blip r:embed="rId4">
              <a:extLst>
                <a:ext uri="{96DAC541-7B7A-43D3-8B79-37D633B846F1}">
                  <asvg:svgBlip xmlns:asvg="http://schemas.microsoft.com/office/drawing/2016/SVG/main" r:embed="rId5"/>
                </a:ext>
              </a:extLst>
            </a:blip>
            <a:stretch>
              <a:fillRect r="-48085" b="-250856"/>
            </a:stretch>
          </a:blipFill>
        </p:spPr>
        <p:txBody>
          <a:bodyPr/>
          <a:lstStyle/>
          <a:p>
            <a:endParaRPr lang="en-VN">
              <a:latin typeface="Times New Roman" panose="02020603050405020304" pitchFamily="18" charset="0"/>
              <a:cs typeface="Times New Roman" panose="02020603050405020304" pitchFamily="18" charset="0"/>
            </a:endParaRPr>
          </a:p>
        </p:txBody>
      </p:sp>
      <p:grpSp>
        <p:nvGrpSpPr>
          <p:cNvPr id="12" name="Group 12"/>
          <p:cNvGrpSpPr/>
          <p:nvPr/>
        </p:nvGrpSpPr>
        <p:grpSpPr>
          <a:xfrm>
            <a:off x="15589405" y="-974615"/>
            <a:ext cx="2527972" cy="6045750"/>
            <a:chOff x="0" y="0"/>
            <a:chExt cx="675881" cy="1616397"/>
          </a:xfrm>
        </p:grpSpPr>
        <p:sp>
          <p:nvSpPr>
            <p:cNvPr id="13" name="Freeform 13"/>
            <p:cNvSpPr/>
            <p:nvPr/>
          </p:nvSpPr>
          <p:spPr>
            <a:xfrm>
              <a:off x="0" y="0"/>
              <a:ext cx="675881" cy="1616397"/>
            </a:xfrm>
            <a:custGeom>
              <a:avLst/>
              <a:gdLst/>
              <a:ahLst/>
              <a:cxnLst/>
              <a:rect l="l" t="t" r="r" b="b"/>
              <a:pathLst>
                <a:path w="675881" h="1616397">
                  <a:moveTo>
                    <a:pt x="0" y="0"/>
                  </a:moveTo>
                  <a:lnTo>
                    <a:pt x="675881" y="0"/>
                  </a:lnTo>
                  <a:lnTo>
                    <a:pt x="675881" y="1616397"/>
                  </a:lnTo>
                  <a:lnTo>
                    <a:pt x="0" y="1616397"/>
                  </a:lnTo>
                  <a:close/>
                </a:path>
              </a:pathLst>
            </a:custGeom>
            <a:solidFill>
              <a:srgbClr val="F46F24"/>
            </a:solidFill>
          </p:spPr>
          <p:txBody>
            <a:bodyPr/>
            <a:lstStyle/>
            <a:p>
              <a:endParaRPr lang="en-VN">
                <a:latin typeface="Times New Roman" panose="02020603050405020304" pitchFamily="18" charset="0"/>
                <a:cs typeface="Times New Roman" panose="02020603050405020304" pitchFamily="18" charset="0"/>
              </a:endParaRPr>
            </a:p>
          </p:txBody>
        </p:sp>
        <p:sp>
          <p:nvSpPr>
            <p:cNvPr id="14" name="TextBox 14"/>
            <p:cNvSpPr txBox="1"/>
            <p:nvPr/>
          </p:nvSpPr>
          <p:spPr>
            <a:xfrm>
              <a:off x="0" y="-47625"/>
              <a:ext cx="675881" cy="166402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15" name="Group 15"/>
          <p:cNvGrpSpPr/>
          <p:nvPr/>
        </p:nvGrpSpPr>
        <p:grpSpPr>
          <a:xfrm>
            <a:off x="12143629" y="2387409"/>
            <a:ext cx="5755404" cy="600650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VN">
                <a:latin typeface="Times New Roman" panose="02020603050405020304" pitchFamily="18" charset="0"/>
                <a:cs typeface="Times New Roman" panose="02020603050405020304" pitchFamily="18" charset="0"/>
              </a:endParaRPr>
            </a:p>
          </p:txBody>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18" name="Group 18"/>
          <p:cNvGrpSpPr/>
          <p:nvPr/>
        </p:nvGrpSpPr>
        <p:grpSpPr>
          <a:xfrm>
            <a:off x="12191944" y="2359909"/>
            <a:ext cx="5604788" cy="589095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6" r="-25046"/>
              </a:stretch>
            </a:blipFill>
            <a:ln w="342900" cap="sq">
              <a:solidFill>
                <a:srgbClr val="FFFFFF"/>
              </a:solidFill>
              <a:prstDash val="solid"/>
              <a:miter/>
            </a:ln>
          </p:spPr>
          <p:txBody>
            <a:bodyPr/>
            <a:lstStyle/>
            <a:p>
              <a:endParaRPr lang="en-VN">
                <a:latin typeface="Times New Roman" panose="02020603050405020304" pitchFamily="18" charset="0"/>
                <a:cs typeface="Times New Roman" panose="02020603050405020304" pitchFamily="18" charset="0"/>
              </a:endParaRPr>
            </a:p>
          </p:txBody>
        </p:sp>
      </p:grpSp>
      <p:sp>
        <p:nvSpPr>
          <p:cNvPr id="20" name="Freeform 20"/>
          <p:cNvSpPr/>
          <p:nvPr/>
        </p:nvSpPr>
        <p:spPr>
          <a:xfrm>
            <a:off x="9289483" y="6725833"/>
            <a:ext cx="1373768" cy="630824"/>
          </a:xfrm>
          <a:custGeom>
            <a:avLst/>
            <a:gdLst/>
            <a:ahLst/>
            <a:cxnLst/>
            <a:rect l="l" t="t" r="r" b="b"/>
            <a:pathLst>
              <a:path w="1688601" h="742977">
                <a:moveTo>
                  <a:pt x="0" y="0"/>
                </a:moveTo>
                <a:lnTo>
                  <a:pt x="1688601" y="0"/>
                </a:lnTo>
                <a:lnTo>
                  <a:pt x="1688601" y="742978"/>
                </a:lnTo>
                <a:lnTo>
                  <a:pt x="0" y="742978"/>
                </a:lnTo>
                <a:lnTo>
                  <a:pt x="0" y="0"/>
                </a:lnTo>
                <a:close/>
              </a:path>
            </a:pathLst>
          </a:custGeom>
          <a:blipFill>
            <a:blip r:embed="rId7">
              <a:extLst>
                <a:ext uri="{96DAC541-7B7A-43D3-8B79-37D633B846F1}">
                  <asvg:svgBlip xmlns:asvg="http://schemas.microsoft.com/office/drawing/2016/SVG/main" r:embed="rId8"/>
                </a:ext>
              </a:extLst>
            </a:blip>
            <a:stretch>
              <a:fillRect l="-15343" b="-38609"/>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21" name="Freeform 21"/>
          <p:cNvSpPr/>
          <p:nvPr/>
        </p:nvSpPr>
        <p:spPr>
          <a:xfrm>
            <a:off x="11498522" y="2199797"/>
            <a:ext cx="597587" cy="623658"/>
          </a:xfrm>
          <a:custGeom>
            <a:avLst/>
            <a:gdLst/>
            <a:ahLst/>
            <a:cxnLst/>
            <a:rect l="l" t="t" r="r" b="b"/>
            <a:pathLst>
              <a:path w="734539" h="734539">
                <a:moveTo>
                  <a:pt x="0" y="0"/>
                </a:moveTo>
                <a:lnTo>
                  <a:pt x="734539" y="0"/>
                </a:lnTo>
                <a:lnTo>
                  <a:pt x="734539" y="734539"/>
                </a:lnTo>
                <a:lnTo>
                  <a:pt x="0" y="734539"/>
                </a:lnTo>
                <a:lnTo>
                  <a:pt x="0" y="0"/>
                </a:lnTo>
                <a:close/>
              </a:path>
            </a:pathLst>
          </a:custGeom>
          <a:blipFill>
            <a:blip r:embed="rId9"/>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22" name="Freeform 22"/>
          <p:cNvSpPr/>
          <p:nvPr/>
        </p:nvSpPr>
        <p:spPr>
          <a:xfrm>
            <a:off x="17083177" y="8663857"/>
            <a:ext cx="735556" cy="768608"/>
          </a:xfrm>
          <a:custGeom>
            <a:avLst/>
            <a:gdLst/>
            <a:ahLst/>
            <a:cxnLst/>
            <a:rect l="l" t="t" r="r" b="b"/>
            <a:pathLst>
              <a:path w="904127" h="905259">
                <a:moveTo>
                  <a:pt x="0" y="0"/>
                </a:moveTo>
                <a:lnTo>
                  <a:pt x="904127" y="0"/>
                </a:lnTo>
                <a:lnTo>
                  <a:pt x="904127" y="905259"/>
                </a:lnTo>
                <a:lnTo>
                  <a:pt x="0" y="905259"/>
                </a:lnTo>
                <a:lnTo>
                  <a:pt x="0" y="0"/>
                </a:lnTo>
                <a:close/>
              </a:path>
            </a:pathLst>
          </a:custGeom>
          <a:blipFill>
            <a:blip r:embed="rId10"/>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grpSp>
        <p:nvGrpSpPr>
          <p:cNvPr id="23" name="Group 23"/>
          <p:cNvGrpSpPr/>
          <p:nvPr/>
        </p:nvGrpSpPr>
        <p:grpSpPr>
          <a:xfrm>
            <a:off x="1081172" y="6210300"/>
            <a:ext cx="8906473" cy="104233"/>
            <a:chOff x="0" y="0"/>
            <a:chExt cx="1584340" cy="90144"/>
          </a:xfrm>
        </p:grpSpPr>
        <p:sp>
          <p:nvSpPr>
            <p:cNvPr id="24" name="Freeform 24"/>
            <p:cNvSpPr/>
            <p:nvPr/>
          </p:nvSpPr>
          <p:spPr>
            <a:xfrm>
              <a:off x="0" y="0"/>
              <a:ext cx="1584340" cy="90144"/>
            </a:xfrm>
            <a:custGeom>
              <a:avLst/>
              <a:gdLst/>
              <a:ahLst/>
              <a:cxnLst/>
              <a:rect l="l" t="t" r="r" b="b"/>
              <a:pathLst>
                <a:path w="1584340" h="90144">
                  <a:moveTo>
                    <a:pt x="0" y="0"/>
                  </a:moveTo>
                  <a:lnTo>
                    <a:pt x="1584340" y="0"/>
                  </a:lnTo>
                  <a:lnTo>
                    <a:pt x="1584340" y="90144"/>
                  </a:lnTo>
                  <a:lnTo>
                    <a:pt x="0" y="90144"/>
                  </a:lnTo>
                  <a:close/>
                </a:path>
              </a:pathLst>
            </a:custGeom>
            <a:solidFill>
              <a:srgbClr val="20409A"/>
            </a:solidFill>
          </p:spPr>
          <p:txBody>
            <a:bodyPr/>
            <a:lstStyle/>
            <a:p>
              <a:endParaRPr lang="en-VN">
                <a:latin typeface="Times New Roman" panose="02020603050405020304" pitchFamily="18" charset="0"/>
                <a:cs typeface="Times New Roman" panose="02020603050405020304" pitchFamily="18" charset="0"/>
              </a:endParaRPr>
            </a:p>
          </p:txBody>
        </p:sp>
        <p:sp>
          <p:nvSpPr>
            <p:cNvPr id="25" name="TextBox 25"/>
            <p:cNvSpPr txBox="1"/>
            <p:nvPr/>
          </p:nvSpPr>
          <p:spPr>
            <a:xfrm>
              <a:off x="0" y="-47625"/>
              <a:ext cx="1584340" cy="137769"/>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26" name="Freeform 26"/>
          <p:cNvSpPr/>
          <p:nvPr/>
        </p:nvSpPr>
        <p:spPr>
          <a:xfrm>
            <a:off x="1090785" y="809040"/>
            <a:ext cx="1375045" cy="1246863"/>
          </a:xfrm>
          <a:custGeom>
            <a:avLst/>
            <a:gdLst/>
            <a:ahLst/>
            <a:cxnLst/>
            <a:rect l="l" t="t" r="r" b="b"/>
            <a:pathLst>
              <a:path w="1375045" h="1246863">
                <a:moveTo>
                  <a:pt x="0" y="0"/>
                </a:moveTo>
                <a:lnTo>
                  <a:pt x="1375045" y="0"/>
                </a:lnTo>
                <a:lnTo>
                  <a:pt x="1375045" y="1246863"/>
                </a:lnTo>
                <a:lnTo>
                  <a:pt x="0" y="1246863"/>
                </a:lnTo>
                <a:lnTo>
                  <a:pt x="0" y="0"/>
                </a:lnTo>
                <a:close/>
              </a:path>
            </a:pathLst>
          </a:custGeom>
          <a:blipFill>
            <a:blip r:embed="rId11"/>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27" name="TextBox 27"/>
          <p:cNvSpPr txBox="1"/>
          <p:nvPr/>
        </p:nvSpPr>
        <p:spPr>
          <a:xfrm>
            <a:off x="1426420" y="6804009"/>
            <a:ext cx="7115597" cy="2050353"/>
          </a:xfrm>
          <a:prstGeom prst="rect">
            <a:avLst/>
          </a:prstGeom>
        </p:spPr>
        <p:txBody>
          <a:bodyPr lIns="0" tIns="0" rIns="0" bIns="0" rtlCol="0" anchor="t">
            <a:spAutoFit/>
          </a:bodyPr>
          <a:lstStyle/>
          <a:p>
            <a:pPr algn="l">
              <a:lnSpc>
                <a:spcPts val="4063"/>
              </a:lnSpc>
            </a:pP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Họ</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tên</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sinh </a:t>
            </a: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viên</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2902" dirty="0">
                <a:solidFill>
                  <a:srgbClr val="12151A"/>
                </a:solidFill>
                <a:latin typeface="Times New Roman" panose="02020603050405020304" pitchFamily="18" charset="0"/>
                <a:ea typeface="Inter"/>
                <a:cs typeface="Times New Roman" panose="02020603050405020304" pitchFamily="18" charset="0"/>
                <a:sym typeface="Inter"/>
              </a:rPr>
              <a:t>Phan Văn Sơn</a:t>
            </a:r>
          </a:p>
          <a:p>
            <a:pPr algn="l">
              <a:lnSpc>
                <a:spcPts val="4063"/>
              </a:lnSpc>
            </a:pP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Mã</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sinh </a:t>
            </a: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viên</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2902" dirty="0">
                <a:solidFill>
                  <a:srgbClr val="12151A"/>
                </a:solidFill>
                <a:latin typeface="Times New Roman" panose="02020603050405020304" pitchFamily="18" charset="0"/>
                <a:ea typeface="Inter"/>
                <a:cs typeface="Times New Roman" panose="02020603050405020304" pitchFamily="18" charset="0"/>
                <a:sym typeface="Inter"/>
              </a:rPr>
              <a:t>1571020226</a:t>
            </a:r>
          </a:p>
          <a:p>
            <a:pPr algn="l">
              <a:lnSpc>
                <a:spcPts val="4063"/>
              </a:lnSpc>
            </a:pP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GV </a:t>
            </a: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hướng</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dẫn</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2902" dirty="0" err="1">
                <a:solidFill>
                  <a:srgbClr val="12151A"/>
                </a:solidFill>
                <a:latin typeface="Times New Roman" panose="02020603050405020304" pitchFamily="18" charset="0"/>
                <a:ea typeface="Inter"/>
                <a:cs typeface="Times New Roman" panose="02020603050405020304" pitchFamily="18" charset="0"/>
                <a:sym typeface="Inter"/>
              </a:rPr>
              <a:t>ThS</a:t>
            </a:r>
            <a:r>
              <a:rPr lang="en-US" sz="2902" dirty="0">
                <a:solidFill>
                  <a:srgbClr val="12151A"/>
                </a:solidFill>
                <a:latin typeface="Times New Roman" panose="02020603050405020304" pitchFamily="18" charset="0"/>
                <a:ea typeface="Inter"/>
                <a:cs typeface="Times New Roman" panose="02020603050405020304" pitchFamily="18" charset="0"/>
                <a:sym typeface="Inter"/>
              </a:rPr>
              <a:t>. Lê Văn Phong</a:t>
            </a:r>
          </a:p>
          <a:p>
            <a:pPr algn="l">
              <a:lnSpc>
                <a:spcPts val="4063"/>
              </a:lnSpc>
            </a:pPr>
            <a:r>
              <a:rPr lang="en-US" sz="2902" b="1" dirty="0" err="1">
                <a:solidFill>
                  <a:srgbClr val="12151A"/>
                </a:solidFill>
                <a:latin typeface="Times New Roman" panose="02020603050405020304" pitchFamily="18" charset="0"/>
                <a:ea typeface="Inter Bold"/>
                <a:cs typeface="Times New Roman" panose="02020603050405020304" pitchFamily="18" charset="0"/>
                <a:sym typeface="Inter Bold"/>
              </a:rPr>
              <a:t>Lớp</a:t>
            </a:r>
            <a:r>
              <a:rPr lang="en-US" sz="2902"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2902" dirty="0">
                <a:latin typeface="Times New Roman" panose="02020603050405020304" pitchFamily="18" charset="0"/>
                <a:ea typeface="Inter Bold"/>
                <a:cs typeface="Times New Roman" panose="02020603050405020304" pitchFamily="18" charset="0"/>
                <a:sym typeface="Inter"/>
              </a:rPr>
              <a:t>CNTT 15-03</a:t>
            </a:r>
            <a:endParaRPr lang="en-US" sz="2902" dirty="0">
              <a:latin typeface="Times New Roman" panose="02020603050405020304" pitchFamily="18" charset="0"/>
              <a:ea typeface="Inter"/>
              <a:cs typeface="Times New Roman" panose="02020603050405020304" pitchFamily="18" charset="0"/>
              <a:sym typeface="Inter"/>
            </a:endParaRPr>
          </a:p>
        </p:txBody>
      </p:sp>
      <p:sp>
        <p:nvSpPr>
          <p:cNvPr id="28" name="TextBox 28"/>
          <p:cNvSpPr txBox="1"/>
          <p:nvPr/>
        </p:nvSpPr>
        <p:spPr>
          <a:xfrm>
            <a:off x="1136128" y="2522996"/>
            <a:ext cx="9979958" cy="3467488"/>
          </a:xfrm>
          <a:prstGeom prst="rect">
            <a:avLst/>
          </a:prstGeom>
        </p:spPr>
        <p:txBody>
          <a:bodyPr wrap="square" lIns="0" tIns="0" rIns="0" bIns="0" rtlCol="0" anchor="t">
            <a:spAutoFit/>
          </a:bodyPr>
          <a:lstStyle/>
          <a:p>
            <a:pPr>
              <a:lnSpc>
                <a:spcPts val="5460"/>
              </a:lnSpc>
            </a:pPr>
            <a:r>
              <a:rPr lang="en-US" sz="4400" b="1" dirty="0">
                <a:solidFill>
                  <a:srgbClr val="20409B"/>
                </a:solidFill>
                <a:latin typeface="Times New Roman" panose="02020603050405020304" pitchFamily="18" charset="0"/>
                <a:ea typeface="Montserrat Bold"/>
                <a:cs typeface="Times New Roman" panose="02020603050405020304" pitchFamily="18" charset="0"/>
                <a:sym typeface="Montserrat Bold"/>
              </a:rPr>
              <a:t>TRIỂN KHAI HỆ THỐNG QUẢN TRỊ NGƯỜI DÙNG VÀ KIỂM SOÁT TRUY CẬP MẠNG DOANH NGHIỆP VỚI ACTIVE DIRECTORY CHO CÔNG TY CPTM XUẤT NHẬP KHẨU HPC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49350" y="7001262"/>
            <a:ext cx="12678991" cy="6810925"/>
          </a:xfrm>
          <a:custGeom>
            <a:avLst/>
            <a:gdLst/>
            <a:ahLst/>
            <a:cxnLst/>
            <a:rect l="l" t="t" r="r" b="b"/>
            <a:pathLst>
              <a:path w="12678991" h="6810925">
                <a:moveTo>
                  <a:pt x="0" y="0"/>
                </a:moveTo>
                <a:lnTo>
                  <a:pt x="12678991" y="0"/>
                </a:lnTo>
                <a:lnTo>
                  <a:pt x="12678991" y="6810925"/>
                </a:lnTo>
                <a:lnTo>
                  <a:pt x="0" y="6810925"/>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grpSp>
        <p:nvGrpSpPr>
          <p:cNvPr id="3" name="Group 3"/>
          <p:cNvGrpSpPr/>
          <p:nvPr/>
        </p:nvGrpSpPr>
        <p:grpSpPr>
          <a:xfrm>
            <a:off x="6089643" y="-6772345"/>
            <a:ext cx="8478993" cy="84789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latin typeface="Times New Roman" panose="02020603050405020304" pitchFamily="18" charset="0"/>
                <a:cs typeface="Times New Roman" panose="02020603050405020304" pitchFamily="18" charset="0"/>
              </a:endParaRPr>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6" name="Freeform 6"/>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7" name="Freeform 7"/>
          <p:cNvSpPr/>
          <p:nvPr/>
        </p:nvSpPr>
        <p:spPr>
          <a:xfrm>
            <a:off x="7525351" y="9725148"/>
            <a:ext cx="3237298" cy="3237298"/>
          </a:xfrm>
          <a:custGeom>
            <a:avLst/>
            <a:gdLst/>
            <a:ahLst/>
            <a:cxnLst/>
            <a:rect l="l" t="t" r="r" b="b"/>
            <a:pathLst>
              <a:path w="3237298" h="3237298">
                <a:moveTo>
                  <a:pt x="0" y="0"/>
                </a:moveTo>
                <a:lnTo>
                  <a:pt x="3237299" y="0"/>
                </a:lnTo>
                <a:lnTo>
                  <a:pt x="3237299" y="3237299"/>
                </a:lnTo>
                <a:lnTo>
                  <a:pt x="0" y="3237299"/>
                </a:lnTo>
                <a:lnTo>
                  <a:pt x="0" y="0"/>
                </a:lnTo>
                <a:close/>
              </a:path>
            </a:pathLst>
          </a:custGeom>
          <a:blipFill>
            <a:blip r:embed="rId6"/>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8" name="TextBox 8"/>
          <p:cNvSpPr txBox="1"/>
          <p:nvPr/>
        </p:nvSpPr>
        <p:spPr>
          <a:xfrm>
            <a:off x="1219200" y="1569002"/>
            <a:ext cx="14284587" cy="1538883"/>
          </a:xfrm>
          <a:prstGeom prst="rect">
            <a:avLst/>
          </a:prstGeom>
        </p:spPr>
        <p:txBody>
          <a:bodyPr lIns="0" tIns="0" rIns="0" bIns="0" rtlCol="0" anchor="t">
            <a:spAutoFit/>
          </a:bodyPr>
          <a:lstStyle/>
          <a:p>
            <a:r>
              <a:rPr lang="en-US" sz="5000" b="1" dirty="0">
                <a:solidFill>
                  <a:srgbClr val="FF924C"/>
                </a:solidFill>
                <a:latin typeface="Times New Roman" panose="02020603050405020304" pitchFamily="18" charset="0"/>
                <a:ea typeface="Montserrat Bold"/>
                <a:cs typeface="Times New Roman" panose="02020603050405020304" pitchFamily="18" charset="0"/>
                <a:sym typeface="Montserrat Bold"/>
              </a:rPr>
              <a:t>KIỂM TRA THEO DÕI HOẠT ĐỘNG </a:t>
            </a:r>
          </a:p>
          <a:p>
            <a:r>
              <a:rPr lang="en-US" sz="5000" b="1" dirty="0">
                <a:solidFill>
                  <a:srgbClr val="FF924C"/>
                </a:solidFill>
                <a:latin typeface="Times New Roman" panose="02020603050405020304" pitchFamily="18" charset="0"/>
                <a:ea typeface="Montserrat Bold"/>
                <a:cs typeface="Times New Roman" panose="02020603050405020304" pitchFamily="18" charset="0"/>
                <a:sym typeface="Montserrat Bold"/>
              </a:rPr>
              <a:t>– XEM NHẬT KÝ TRONG EVENT VIEWER</a:t>
            </a:r>
          </a:p>
        </p:txBody>
      </p:sp>
      <p:sp>
        <p:nvSpPr>
          <p:cNvPr id="9" name="Freeform 9"/>
          <p:cNvSpPr/>
          <p:nvPr/>
        </p:nvSpPr>
        <p:spPr>
          <a:xfrm>
            <a:off x="13758419" y="669223"/>
            <a:ext cx="718055" cy="718953"/>
          </a:xfrm>
          <a:custGeom>
            <a:avLst/>
            <a:gdLst/>
            <a:ahLst/>
            <a:cxnLst/>
            <a:rect l="l" t="t" r="r" b="b"/>
            <a:pathLst>
              <a:path w="718055" h="718953">
                <a:moveTo>
                  <a:pt x="0" y="0"/>
                </a:moveTo>
                <a:lnTo>
                  <a:pt x="718055" y="0"/>
                </a:lnTo>
                <a:lnTo>
                  <a:pt x="718055" y="718954"/>
                </a:lnTo>
                <a:lnTo>
                  <a:pt x="0" y="718954"/>
                </a:lnTo>
                <a:lnTo>
                  <a:pt x="0" y="0"/>
                </a:lnTo>
                <a:close/>
              </a:path>
            </a:pathLst>
          </a:custGeom>
          <a:blipFill>
            <a:blip r:embed="rId7"/>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4" name="Freeform 34"/>
          <p:cNvSpPr/>
          <p:nvPr/>
        </p:nvSpPr>
        <p:spPr>
          <a:xfrm>
            <a:off x="11957578" y="4298986"/>
            <a:ext cx="5668805" cy="4021557"/>
          </a:xfrm>
          <a:custGeom>
            <a:avLst/>
            <a:gdLst/>
            <a:ahLst/>
            <a:cxnLst/>
            <a:rect l="l" t="t" r="r" b="b"/>
            <a:pathLst>
              <a:path w="5085257" h="3258716">
                <a:moveTo>
                  <a:pt x="0" y="0"/>
                </a:moveTo>
                <a:lnTo>
                  <a:pt x="5085257" y="0"/>
                </a:lnTo>
                <a:lnTo>
                  <a:pt x="5085257" y="3258715"/>
                </a:lnTo>
                <a:lnTo>
                  <a:pt x="0" y="3258715"/>
                </a:lnTo>
                <a:lnTo>
                  <a:pt x="0" y="0"/>
                </a:lnTo>
                <a:close/>
              </a:path>
            </a:pathLst>
          </a:custGeom>
          <a:blipFill>
            <a:blip r:embed="rId8"/>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grpSp>
        <p:nvGrpSpPr>
          <p:cNvPr id="46" name="Group 45">
            <a:extLst>
              <a:ext uri="{FF2B5EF4-FFF2-40B4-BE49-F238E27FC236}">
                <a16:creationId xmlns:a16="http://schemas.microsoft.com/office/drawing/2014/main" id="{1DEAF343-5F32-A29B-FB31-C8F003F59BB8}"/>
              </a:ext>
            </a:extLst>
          </p:cNvPr>
          <p:cNvGrpSpPr/>
          <p:nvPr/>
        </p:nvGrpSpPr>
        <p:grpSpPr>
          <a:xfrm>
            <a:off x="1219200" y="4700534"/>
            <a:ext cx="5368397" cy="885931"/>
            <a:chOff x="756510" y="4377596"/>
            <a:chExt cx="5368397" cy="885931"/>
          </a:xfrm>
        </p:grpSpPr>
        <p:grpSp>
          <p:nvGrpSpPr>
            <p:cNvPr id="10" name="Group 10"/>
            <p:cNvGrpSpPr/>
            <p:nvPr/>
          </p:nvGrpSpPr>
          <p:grpSpPr>
            <a:xfrm>
              <a:off x="756510" y="4377596"/>
              <a:ext cx="5368397" cy="885931"/>
              <a:chOff x="0" y="-47625"/>
              <a:chExt cx="1413899" cy="233332"/>
            </a:xfrm>
          </p:grpSpPr>
          <p:sp>
            <p:nvSpPr>
              <p:cNvPr id="11" name="Freeform 11"/>
              <p:cNvSpPr/>
              <p:nvPr/>
            </p:nvSpPr>
            <p:spPr>
              <a:xfrm>
                <a:off x="0" y="0"/>
                <a:ext cx="1247815"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12" name="TextBox 12"/>
              <p:cNvSpPr txBox="1"/>
              <p:nvPr/>
            </p:nvSpPr>
            <p:spPr>
              <a:xfrm>
                <a:off x="0" y="-47625"/>
                <a:ext cx="1413899"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37" name="TextBox 37"/>
            <p:cNvSpPr txBox="1"/>
            <p:nvPr/>
          </p:nvSpPr>
          <p:spPr>
            <a:xfrm>
              <a:off x="1153659" y="4707536"/>
              <a:ext cx="4737796"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4624: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Đăng</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nhập</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thành</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công</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grpSp>
        <p:nvGrpSpPr>
          <p:cNvPr id="47" name="Group 46">
            <a:extLst>
              <a:ext uri="{FF2B5EF4-FFF2-40B4-BE49-F238E27FC236}">
                <a16:creationId xmlns:a16="http://schemas.microsoft.com/office/drawing/2014/main" id="{1C577D7E-5870-0F88-451E-842C42E5F3E4}"/>
              </a:ext>
            </a:extLst>
          </p:cNvPr>
          <p:cNvGrpSpPr/>
          <p:nvPr/>
        </p:nvGrpSpPr>
        <p:grpSpPr>
          <a:xfrm>
            <a:off x="1219200" y="5519403"/>
            <a:ext cx="5368397" cy="885931"/>
            <a:chOff x="756510" y="5430393"/>
            <a:chExt cx="5368397" cy="885931"/>
          </a:xfrm>
        </p:grpSpPr>
        <p:grpSp>
          <p:nvGrpSpPr>
            <p:cNvPr id="13" name="Group 13"/>
            <p:cNvGrpSpPr/>
            <p:nvPr/>
          </p:nvGrpSpPr>
          <p:grpSpPr>
            <a:xfrm>
              <a:off x="756510" y="5430393"/>
              <a:ext cx="5368397" cy="885931"/>
              <a:chOff x="0" y="-47625"/>
              <a:chExt cx="1413899" cy="233332"/>
            </a:xfrm>
          </p:grpSpPr>
          <p:sp>
            <p:nvSpPr>
              <p:cNvPr id="14" name="Freeform 14"/>
              <p:cNvSpPr/>
              <p:nvPr/>
            </p:nvSpPr>
            <p:spPr>
              <a:xfrm>
                <a:off x="0" y="0"/>
                <a:ext cx="1247815" cy="185707"/>
              </a:xfrm>
              <a:prstGeom prst="rect">
                <a:avLst/>
              </a:prstGeom>
              <a:solidFill>
                <a:srgbClr val="20409A"/>
              </a:solidFill>
            </p:spPr>
            <p:txBody>
              <a:bodyPr/>
              <a:lstStyle/>
              <a:p>
                <a:endParaRPr lang="en-VN">
                  <a:latin typeface="Times New Roman" panose="02020603050405020304" pitchFamily="18" charset="0"/>
                  <a:cs typeface="Times New Roman" panose="02020603050405020304" pitchFamily="18" charset="0"/>
                </a:endParaRPr>
              </a:p>
            </p:txBody>
          </p:sp>
          <p:sp>
            <p:nvSpPr>
              <p:cNvPr id="15" name="TextBox 15"/>
              <p:cNvSpPr txBox="1"/>
              <p:nvPr/>
            </p:nvSpPr>
            <p:spPr>
              <a:xfrm>
                <a:off x="0" y="-47625"/>
                <a:ext cx="1413899"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38" name="TextBox 38"/>
            <p:cNvSpPr txBox="1"/>
            <p:nvPr/>
          </p:nvSpPr>
          <p:spPr>
            <a:xfrm>
              <a:off x="1153659" y="5760333"/>
              <a:ext cx="4737796" cy="397352"/>
            </a:xfrm>
            <a:prstGeom prst="rect">
              <a:avLst/>
            </a:prstGeom>
          </p:spPr>
          <p:txBody>
            <a:bodyPr lIns="0" tIns="0" rIns="0" bIns="0" rtlCol="0" anchor="t">
              <a:spAutoFit/>
            </a:bodyPr>
            <a:lstStyle/>
            <a:p>
              <a:pPr algn="l">
                <a:lnSpc>
                  <a:spcPts val="3298"/>
                </a:lnSpc>
              </a:pPr>
              <a:r>
                <a:rPr lang="en-US" sz="2356" b="1">
                  <a:solidFill>
                    <a:srgbClr val="FFFFFF"/>
                  </a:solidFill>
                  <a:latin typeface="Times New Roman" panose="02020603050405020304" pitchFamily="18" charset="0"/>
                  <a:ea typeface="Montserrat Bold"/>
                  <a:cs typeface="Times New Roman" panose="02020603050405020304" pitchFamily="18" charset="0"/>
                  <a:sym typeface="Montserrat Bold"/>
                </a:rPr>
                <a:t>4625: Đăng nhập thất bại</a:t>
              </a:r>
            </a:p>
          </p:txBody>
        </p:sp>
      </p:grpSp>
      <p:grpSp>
        <p:nvGrpSpPr>
          <p:cNvPr id="48" name="Group 47">
            <a:extLst>
              <a:ext uri="{FF2B5EF4-FFF2-40B4-BE49-F238E27FC236}">
                <a16:creationId xmlns:a16="http://schemas.microsoft.com/office/drawing/2014/main" id="{7691E316-89CD-3808-0FAE-F0AFB5FF1122}"/>
              </a:ext>
            </a:extLst>
          </p:cNvPr>
          <p:cNvGrpSpPr/>
          <p:nvPr/>
        </p:nvGrpSpPr>
        <p:grpSpPr>
          <a:xfrm>
            <a:off x="1219200" y="6299553"/>
            <a:ext cx="5368397" cy="885931"/>
            <a:chOff x="756510" y="6487923"/>
            <a:chExt cx="5368397" cy="885931"/>
          </a:xfrm>
        </p:grpSpPr>
        <p:grpSp>
          <p:nvGrpSpPr>
            <p:cNvPr id="16" name="Group 16"/>
            <p:cNvGrpSpPr/>
            <p:nvPr/>
          </p:nvGrpSpPr>
          <p:grpSpPr>
            <a:xfrm>
              <a:off x="756510" y="6487923"/>
              <a:ext cx="5368397" cy="885931"/>
              <a:chOff x="0" y="-47625"/>
              <a:chExt cx="1413899" cy="233332"/>
            </a:xfrm>
          </p:grpSpPr>
          <p:sp>
            <p:nvSpPr>
              <p:cNvPr id="17" name="Freeform 17"/>
              <p:cNvSpPr/>
              <p:nvPr/>
            </p:nvSpPr>
            <p:spPr>
              <a:xfrm>
                <a:off x="0" y="0"/>
                <a:ext cx="1247815"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18" name="TextBox 18"/>
              <p:cNvSpPr txBox="1"/>
              <p:nvPr/>
            </p:nvSpPr>
            <p:spPr>
              <a:xfrm>
                <a:off x="0" y="-47625"/>
                <a:ext cx="1413899"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39" name="TextBox 39"/>
            <p:cNvSpPr txBox="1"/>
            <p:nvPr/>
          </p:nvSpPr>
          <p:spPr>
            <a:xfrm>
              <a:off x="1153659" y="6817863"/>
              <a:ext cx="4737796"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4663: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Truy</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cập</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tệp</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thư</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mục</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grpSp>
        <p:nvGrpSpPr>
          <p:cNvPr id="51" name="Group 50">
            <a:extLst>
              <a:ext uri="{FF2B5EF4-FFF2-40B4-BE49-F238E27FC236}">
                <a16:creationId xmlns:a16="http://schemas.microsoft.com/office/drawing/2014/main" id="{F456F4A6-A634-230E-59C8-C12865D842B4}"/>
              </a:ext>
            </a:extLst>
          </p:cNvPr>
          <p:cNvGrpSpPr/>
          <p:nvPr/>
        </p:nvGrpSpPr>
        <p:grpSpPr>
          <a:xfrm>
            <a:off x="6127521" y="4700534"/>
            <a:ext cx="6372693" cy="885931"/>
            <a:chOff x="6335952" y="4444659"/>
            <a:chExt cx="6372693" cy="885931"/>
          </a:xfrm>
        </p:grpSpPr>
        <p:grpSp>
          <p:nvGrpSpPr>
            <p:cNvPr id="19" name="Group 19"/>
            <p:cNvGrpSpPr/>
            <p:nvPr/>
          </p:nvGrpSpPr>
          <p:grpSpPr>
            <a:xfrm>
              <a:off x="6335952" y="4444659"/>
              <a:ext cx="6372693" cy="885931"/>
              <a:chOff x="0" y="-47625"/>
              <a:chExt cx="1678405" cy="233332"/>
            </a:xfrm>
          </p:grpSpPr>
          <p:sp>
            <p:nvSpPr>
              <p:cNvPr id="20" name="Freeform 20"/>
              <p:cNvSpPr/>
              <p:nvPr/>
            </p:nvSpPr>
            <p:spPr>
              <a:xfrm>
                <a:off x="0" y="0"/>
                <a:ext cx="1413899"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21" name="TextBox 21"/>
              <p:cNvSpPr txBox="1"/>
              <p:nvPr/>
            </p:nvSpPr>
            <p:spPr>
              <a:xfrm>
                <a:off x="0" y="-47625"/>
                <a:ext cx="1678405"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40" name="TextBox 40"/>
            <p:cNvSpPr txBox="1"/>
            <p:nvPr/>
          </p:nvSpPr>
          <p:spPr>
            <a:xfrm>
              <a:off x="6860023" y="4774599"/>
              <a:ext cx="4737796"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4720: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Tạo</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tài</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khoản</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mới</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grpSp>
        <p:nvGrpSpPr>
          <p:cNvPr id="49" name="Group 48">
            <a:extLst>
              <a:ext uri="{FF2B5EF4-FFF2-40B4-BE49-F238E27FC236}">
                <a16:creationId xmlns:a16="http://schemas.microsoft.com/office/drawing/2014/main" id="{138FF2DD-21BD-A55F-8E12-9473771762E1}"/>
              </a:ext>
            </a:extLst>
          </p:cNvPr>
          <p:cNvGrpSpPr/>
          <p:nvPr/>
        </p:nvGrpSpPr>
        <p:grpSpPr>
          <a:xfrm>
            <a:off x="6127521" y="5519402"/>
            <a:ext cx="6372693" cy="885931"/>
            <a:chOff x="6335952" y="5497455"/>
            <a:chExt cx="6372693" cy="885931"/>
          </a:xfrm>
        </p:grpSpPr>
        <p:grpSp>
          <p:nvGrpSpPr>
            <p:cNvPr id="22" name="Group 22"/>
            <p:cNvGrpSpPr/>
            <p:nvPr/>
          </p:nvGrpSpPr>
          <p:grpSpPr>
            <a:xfrm>
              <a:off x="6335952" y="5497455"/>
              <a:ext cx="6372693" cy="885931"/>
              <a:chOff x="0" y="-47625"/>
              <a:chExt cx="1678405" cy="233332"/>
            </a:xfrm>
          </p:grpSpPr>
          <p:sp>
            <p:nvSpPr>
              <p:cNvPr id="23" name="Freeform 23"/>
              <p:cNvSpPr/>
              <p:nvPr/>
            </p:nvSpPr>
            <p:spPr>
              <a:xfrm>
                <a:off x="0" y="0"/>
                <a:ext cx="1413899"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24" name="TextBox 24"/>
              <p:cNvSpPr txBox="1"/>
              <p:nvPr/>
            </p:nvSpPr>
            <p:spPr>
              <a:xfrm>
                <a:off x="0" y="-47625"/>
                <a:ext cx="1678405"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41" name="TextBox 41"/>
            <p:cNvSpPr txBox="1"/>
            <p:nvPr/>
          </p:nvSpPr>
          <p:spPr>
            <a:xfrm>
              <a:off x="6860023" y="5827395"/>
              <a:ext cx="4737796"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4726: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Xóa</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tài</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khoản</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grpSp>
        <p:nvGrpSpPr>
          <p:cNvPr id="50" name="Group 49">
            <a:extLst>
              <a:ext uri="{FF2B5EF4-FFF2-40B4-BE49-F238E27FC236}">
                <a16:creationId xmlns:a16="http://schemas.microsoft.com/office/drawing/2014/main" id="{22260681-5BA0-86E4-8F34-0D66F2F4DCDE}"/>
              </a:ext>
            </a:extLst>
          </p:cNvPr>
          <p:cNvGrpSpPr/>
          <p:nvPr/>
        </p:nvGrpSpPr>
        <p:grpSpPr>
          <a:xfrm>
            <a:off x="6127521" y="6299552"/>
            <a:ext cx="6372692" cy="885931"/>
            <a:chOff x="6335952" y="6554985"/>
            <a:chExt cx="6372692" cy="885931"/>
          </a:xfrm>
        </p:grpSpPr>
        <p:grpSp>
          <p:nvGrpSpPr>
            <p:cNvPr id="25" name="Group 25"/>
            <p:cNvGrpSpPr/>
            <p:nvPr/>
          </p:nvGrpSpPr>
          <p:grpSpPr>
            <a:xfrm>
              <a:off x="6335952" y="6554985"/>
              <a:ext cx="5368397" cy="885931"/>
              <a:chOff x="0" y="-47625"/>
              <a:chExt cx="1413899" cy="233332"/>
            </a:xfrm>
          </p:grpSpPr>
          <p:sp>
            <p:nvSpPr>
              <p:cNvPr id="26" name="Freeform 26"/>
              <p:cNvSpPr/>
              <p:nvPr/>
            </p:nvSpPr>
            <p:spPr>
              <a:xfrm>
                <a:off x="0" y="0"/>
                <a:ext cx="1413899"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27" name="TextBox 27"/>
              <p:cNvSpPr txBox="1"/>
              <p:nvPr/>
            </p:nvSpPr>
            <p:spPr>
              <a:xfrm>
                <a:off x="0" y="-47625"/>
                <a:ext cx="1413899" cy="233332"/>
              </a:xfrm>
              <a:prstGeom prst="rect">
                <a:avLst/>
              </a:prstGeom>
            </p:spPr>
            <p:txBody>
              <a:bodyPr lIns="50800" tIns="50800" rIns="50800" bIns="50800" rtlCol="0" anchor="ctr"/>
              <a:lstStyle/>
              <a:p>
                <a:pPr algn="ctr">
                  <a:lnSpc>
                    <a:spcPts val="3220"/>
                  </a:lnSpc>
                </a:pPr>
                <a:endParaRPr dirty="0">
                  <a:latin typeface="Times New Roman" panose="02020603050405020304" pitchFamily="18" charset="0"/>
                  <a:cs typeface="Times New Roman" panose="02020603050405020304" pitchFamily="18" charset="0"/>
                </a:endParaRPr>
              </a:p>
            </p:txBody>
          </p:sp>
        </p:grpSp>
        <p:sp>
          <p:nvSpPr>
            <p:cNvPr id="42" name="TextBox 42"/>
            <p:cNvSpPr txBox="1"/>
            <p:nvPr/>
          </p:nvSpPr>
          <p:spPr>
            <a:xfrm>
              <a:off x="6860023" y="6884925"/>
              <a:ext cx="5848621"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4739: Thay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đổi</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chính</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sách</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bảo</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mật</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grpSp>
        <p:nvGrpSpPr>
          <p:cNvPr id="52" name="Group 51">
            <a:extLst>
              <a:ext uri="{FF2B5EF4-FFF2-40B4-BE49-F238E27FC236}">
                <a16:creationId xmlns:a16="http://schemas.microsoft.com/office/drawing/2014/main" id="{2278C9F5-7537-3E0D-409A-09EC8521B4DA}"/>
              </a:ext>
            </a:extLst>
          </p:cNvPr>
          <p:cNvGrpSpPr/>
          <p:nvPr/>
        </p:nvGrpSpPr>
        <p:grpSpPr>
          <a:xfrm>
            <a:off x="1231605" y="7125251"/>
            <a:ext cx="4941517" cy="885931"/>
            <a:chOff x="12918194" y="4444659"/>
            <a:chExt cx="4941517" cy="885931"/>
          </a:xfrm>
        </p:grpSpPr>
        <p:grpSp>
          <p:nvGrpSpPr>
            <p:cNvPr id="28" name="Group 28"/>
            <p:cNvGrpSpPr/>
            <p:nvPr/>
          </p:nvGrpSpPr>
          <p:grpSpPr>
            <a:xfrm>
              <a:off x="12918194" y="4444659"/>
              <a:ext cx="4941517" cy="885931"/>
              <a:chOff x="0" y="-47625"/>
              <a:chExt cx="1301469" cy="233332"/>
            </a:xfrm>
          </p:grpSpPr>
          <p:sp>
            <p:nvSpPr>
              <p:cNvPr id="29" name="Freeform 29"/>
              <p:cNvSpPr/>
              <p:nvPr/>
            </p:nvSpPr>
            <p:spPr>
              <a:xfrm>
                <a:off x="0" y="0"/>
                <a:ext cx="1244547"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30" name="TextBox 30"/>
              <p:cNvSpPr txBox="1"/>
              <p:nvPr/>
            </p:nvSpPr>
            <p:spPr>
              <a:xfrm>
                <a:off x="0" y="-47625"/>
                <a:ext cx="1301469"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43" name="TextBox 43"/>
            <p:cNvSpPr txBox="1"/>
            <p:nvPr/>
          </p:nvSpPr>
          <p:spPr>
            <a:xfrm>
              <a:off x="13432544" y="4774599"/>
              <a:ext cx="4022214"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4672: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Cấp</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quyền</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đặc</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biệt</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grpSp>
        <p:nvGrpSpPr>
          <p:cNvPr id="53" name="Group 52">
            <a:extLst>
              <a:ext uri="{FF2B5EF4-FFF2-40B4-BE49-F238E27FC236}">
                <a16:creationId xmlns:a16="http://schemas.microsoft.com/office/drawing/2014/main" id="{D1557A67-14A4-8FF7-530B-C78A0E3A3D1E}"/>
              </a:ext>
            </a:extLst>
          </p:cNvPr>
          <p:cNvGrpSpPr/>
          <p:nvPr/>
        </p:nvGrpSpPr>
        <p:grpSpPr>
          <a:xfrm>
            <a:off x="6123977" y="7094746"/>
            <a:ext cx="5368396" cy="885931"/>
            <a:chOff x="12918194" y="5497455"/>
            <a:chExt cx="5368396" cy="885931"/>
          </a:xfrm>
        </p:grpSpPr>
        <p:grpSp>
          <p:nvGrpSpPr>
            <p:cNvPr id="31" name="Group 31"/>
            <p:cNvGrpSpPr/>
            <p:nvPr/>
          </p:nvGrpSpPr>
          <p:grpSpPr>
            <a:xfrm>
              <a:off x="12918194" y="5497455"/>
              <a:ext cx="5368396" cy="885931"/>
              <a:chOff x="0" y="-47625"/>
              <a:chExt cx="1413898" cy="233332"/>
            </a:xfrm>
          </p:grpSpPr>
          <p:sp>
            <p:nvSpPr>
              <p:cNvPr id="32" name="Freeform 32"/>
              <p:cNvSpPr/>
              <p:nvPr/>
            </p:nvSpPr>
            <p:spPr>
              <a:xfrm>
                <a:off x="0" y="0"/>
                <a:ext cx="1413898" cy="185707"/>
              </a:xfrm>
              <a:prstGeom prst="rect">
                <a:avLst/>
              </a:prstGeom>
              <a:solidFill>
                <a:srgbClr val="20409A"/>
              </a:solidFill>
            </p:spPr>
            <p:txBody>
              <a:bodyPr/>
              <a:lstStyle/>
              <a:p>
                <a:endParaRPr lang="en-VN" dirty="0">
                  <a:latin typeface="Times New Roman" panose="02020603050405020304" pitchFamily="18" charset="0"/>
                  <a:cs typeface="Times New Roman" panose="02020603050405020304" pitchFamily="18" charset="0"/>
                </a:endParaRPr>
              </a:p>
            </p:txBody>
          </p:sp>
          <p:sp>
            <p:nvSpPr>
              <p:cNvPr id="33" name="TextBox 33"/>
              <p:cNvSpPr txBox="1"/>
              <p:nvPr/>
            </p:nvSpPr>
            <p:spPr>
              <a:xfrm>
                <a:off x="0" y="-47625"/>
                <a:ext cx="1301469" cy="233332"/>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44" name="TextBox 44"/>
            <p:cNvSpPr txBox="1"/>
            <p:nvPr/>
          </p:nvSpPr>
          <p:spPr>
            <a:xfrm>
              <a:off x="13432544" y="5827395"/>
              <a:ext cx="4022214" cy="397352"/>
            </a:xfrm>
            <a:prstGeom prst="rect">
              <a:avLst/>
            </a:prstGeom>
          </p:spPr>
          <p:txBody>
            <a:bodyPr lIns="0" tIns="0" rIns="0" bIns="0" rtlCol="0" anchor="t">
              <a:spAutoFit/>
            </a:bodyPr>
            <a:lstStyle/>
            <a:p>
              <a:pPr algn="l">
                <a:lnSpc>
                  <a:spcPts val="3298"/>
                </a:lnSpc>
              </a:pP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4776: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Xác</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thực</a:t>
              </a:r>
              <a:r>
                <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356"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mạng</a:t>
              </a:r>
              <a:endParaRPr lang="en-US" sz="2356"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sp>
        <p:nvSpPr>
          <p:cNvPr id="56" name="Freeform 14">
            <a:extLst>
              <a:ext uri="{FF2B5EF4-FFF2-40B4-BE49-F238E27FC236}">
                <a16:creationId xmlns:a16="http://schemas.microsoft.com/office/drawing/2014/main" id="{9A8AD320-E408-7922-0D13-BF39B5ADDA43}"/>
              </a:ext>
            </a:extLst>
          </p:cNvPr>
          <p:cNvSpPr/>
          <p:nvPr/>
        </p:nvSpPr>
        <p:spPr>
          <a:xfrm>
            <a:off x="341095" y="321736"/>
            <a:ext cx="779642" cy="706964"/>
          </a:xfrm>
          <a:custGeom>
            <a:avLst/>
            <a:gdLst/>
            <a:ahLst/>
            <a:cxnLst/>
            <a:rect l="l" t="t" r="r" b="b"/>
            <a:pathLst>
              <a:path w="779642" h="706964">
                <a:moveTo>
                  <a:pt x="0" y="0"/>
                </a:moveTo>
                <a:lnTo>
                  <a:pt x="779642" y="0"/>
                </a:lnTo>
                <a:lnTo>
                  <a:pt x="779642" y="706964"/>
                </a:lnTo>
                <a:lnTo>
                  <a:pt x="0" y="706964"/>
                </a:lnTo>
                <a:lnTo>
                  <a:pt x="0" y="0"/>
                </a:lnTo>
                <a:close/>
              </a:path>
            </a:pathLst>
          </a:custGeom>
          <a:blipFill>
            <a:blip r:embed="rId9"/>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6901" y="11985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VN"/>
          </a:p>
        </p:txBody>
      </p:sp>
      <p:sp>
        <p:nvSpPr>
          <p:cNvPr id="6" name="Freeform 6"/>
          <p:cNvSpPr/>
          <p:nvPr/>
        </p:nvSpPr>
        <p:spPr>
          <a:xfrm>
            <a:off x="16273539" y="794149"/>
            <a:ext cx="2139891" cy="617654"/>
          </a:xfrm>
          <a:custGeom>
            <a:avLst/>
            <a:gdLst/>
            <a:ahLst/>
            <a:cxnLst/>
            <a:rect l="l" t="t" r="r" b="b"/>
            <a:pathLst>
              <a:path w="2270840" h="655451">
                <a:moveTo>
                  <a:pt x="0" y="0"/>
                </a:moveTo>
                <a:lnTo>
                  <a:pt x="2270841" y="0"/>
                </a:lnTo>
                <a:lnTo>
                  <a:pt x="2270841" y="655451"/>
                </a:lnTo>
                <a:lnTo>
                  <a:pt x="0" y="655451"/>
                </a:lnTo>
                <a:lnTo>
                  <a:pt x="0" y="0"/>
                </a:lnTo>
                <a:close/>
              </a:path>
            </a:pathLst>
          </a:custGeom>
          <a:blipFill>
            <a:blip r:embed="rId3">
              <a:extLst>
                <a:ext uri="{96DAC541-7B7A-43D3-8B79-37D633B846F1}">
                  <asvg:svgBlip xmlns:asvg="http://schemas.microsoft.com/office/drawing/2016/SVG/main" r:embed="rId4"/>
                </a:ext>
              </a:extLst>
            </a:blip>
            <a:stretch>
              <a:fillRect t="-65112" r="-21421"/>
            </a:stretch>
          </a:blipFill>
        </p:spPr>
        <p:txBody>
          <a:bodyPr/>
          <a:lstStyle/>
          <a:p>
            <a:endParaRPr lang="en-VN"/>
          </a:p>
        </p:txBody>
      </p:sp>
      <p:sp>
        <p:nvSpPr>
          <p:cNvPr id="8" name="Freeform 8"/>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t="-23484"/>
            </a:stretch>
          </a:blipFill>
        </p:spPr>
        <p:txBody>
          <a:bodyPr/>
          <a:lstStyle/>
          <a:p>
            <a:endParaRPr lang="en-VN"/>
          </a:p>
        </p:txBody>
      </p:sp>
      <p:sp>
        <p:nvSpPr>
          <p:cNvPr id="9" name="Freeform 9"/>
          <p:cNvSpPr/>
          <p:nvPr/>
        </p:nvSpPr>
        <p:spPr>
          <a:xfrm>
            <a:off x="13213799" y="9455962"/>
            <a:ext cx="1444736" cy="272694"/>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12" name="Freeform 12"/>
          <p:cNvSpPr/>
          <p:nvPr/>
        </p:nvSpPr>
        <p:spPr>
          <a:xfrm>
            <a:off x="10900632" y="6040621"/>
            <a:ext cx="6288272" cy="3529817"/>
          </a:xfrm>
          <a:custGeom>
            <a:avLst/>
            <a:gdLst/>
            <a:ahLst/>
            <a:cxnLst/>
            <a:rect l="l" t="t" r="r" b="b"/>
            <a:pathLst>
              <a:path w="6673083" h="3745824">
                <a:moveTo>
                  <a:pt x="0" y="0"/>
                </a:moveTo>
                <a:lnTo>
                  <a:pt x="6673083" y="0"/>
                </a:lnTo>
                <a:lnTo>
                  <a:pt x="6673083" y="3745824"/>
                </a:lnTo>
                <a:lnTo>
                  <a:pt x="0" y="3745824"/>
                </a:lnTo>
                <a:lnTo>
                  <a:pt x="0" y="0"/>
                </a:lnTo>
                <a:close/>
              </a:path>
            </a:pathLst>
          </a:custGeom>
          <a:blipFill>
            <a:blip r:embed="rId9"/>
            <a:stretch>
              <a:fillRect/>
            </a:stretch>
          </a:blipFill>
        </p:spPr>
        <p:txBody>
          <a:bodyPr/>
          <a:lstStyle/>
          <a:p>
            <a:endParaRPr lang="en-VN"/>
          </a:p>
        </p:txBody>
      </p:sp>
      <p:sp>
        <p:nvSpPr>
          <p:cNvPr id="13" name="Freeform 13"/>
          <p:cNvSpPr/>
          <p:nvPr/>
        </p:nvSpPr>
        <p:spPr>
          <a:xfrm>
            <a:off x="11218134" y="1769464"/>
            <a:ext cx="5694621" cy="5840638"/>
          </a:xfrm>
          <a:custGeom>
            <a:avLst/>
            <a:gdLst/>
            <a:ahLst/>
            <a:cxnLst/>
            <a:rect l="l" t="t" r="r" b="b"/>
            <a:pathLst>
              <a:path w="6043103" h="6198055">
                <a:moveTo>
                  <a:pt x="0" y="0"/>
                </a:moveTo>
                <a:lnTo>
                  <a:pt x="6043104" y="0"/>
                </a:lnTo>
                <a:lnTo>
                  <a:pt x="6043104" y="6198055"/>
                </a:lnTo>
                <a:lnTo>
                  <a:pt x="0" y="6198055"/>
                </a:lnTo>
                <a:lnTo>
                  <a:pt x="0" y="0"/>
                </a:lnTo>
                <a:close/>
              </a:path>
            </a:pathLst>
          </a:custGeom>
          <a:blipFill>
            <a:blip r:embed="rId10"/>
            <a:stretch>
              <a:fillRect/>
            </a:stretch>
          </a:blipFill>
        </p:spPr>
        <p:txBody>
          <a:bodyPr/>
          <a:lstStyle/>
          <a:p>
            <a:endParaRPr lang="en-VN"/>
          </a:p>
        </p:txBody>
      </p:sp>
      <p:sp>
        <p:nvSpPr>
          <p:cNvPr id="14" name="TextBox 14"/>
          <p:cNvSpPr txBox="1"/>
          <p:nvPr/>
        </p:nvSpPr>
        <p:spPr>
          <a:xfrm>
            <a:off x="1045240" y="1829009"/>
            <a:ext cx="9227563" cy="1400176"/>
          </a:xfrm>
          <a:prstGeom prst="rect">
            <a:avLst/>
          </a:prstGeom>
        </p:spPr>
        <p:txBody>
          <a:bodyPr lIns="0" tIns="0" rIns="0" bIns="0" rtlCol="0" anchor="t">
            <a:spAutoFit/>
          </a:bodyPr>
          <a:lstStyle/>
          <a:p>
            <a:pPr algn="ctr">
              <a:lnSpc>
                <a:spcPts val="11249"/>
              </a:lnSpc>
            </a:pPr>
            <a:r>
              <a:rPr lang="en-US" sz="8999" b="1" dirty="0">
                <a:solidFill>
                  <a:srgbClr val="FF924C"/>
                </a:solidFill>
                <a:latin typeface="Times New Roman" panose="02020603050405020304" pitchFamily="18" charset="0"/>
                <a:ea typeface="Montserrat Heavy"/>
                <a:cs typeface="Times New Roman" panose="02020603050405020304" pitchFamily="18" charset="0"/>
                <a:sym typeface="Montserrat Heavy"/>
              </a:rPr>
              <a:t>KẾT LUẬN</a:t>
            </a:r>
          </a:p>
        </p:txBody>
      </p:sp>
      <p:sp>
        <p:nvSpPr>
          <p:cNvPr id="16" name="Freeform 16"/>
          <p:cNvSpPr/>
          <p:nvPr/>
        </p:nvSpPr>
        <p:spPr>
          <a:xfrm>
            <a:off x="-279136" y="-436315"/>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VN"/>
          </a:p>
        </p:txBody>
      </p:sp>
      <p:grpSp>
        <p:nvGrpSpPr>
          <p:cNvPr id="17" name="Group 17"/>
          <p:cNvGrpSpPr/>
          <p:nvPr/>
        </p:nvGrpSpPr>
        <p:grpSpPr>
          <a:xfrm>
            <a:off x="1362231" y="4084453"/>
            <a:ext cx="8567559" cy="2440200"/>
            <a:chOff x="0" y="0"/>
            <a:chExt cx="2082399" cy="524472"/>
          </a:xfrm>
        </p:grpSpPr>
        <p:sp>
          <p:nvSpPr>
            <p:cNvPr id="18" name="Freeform 18"/>
            <p:cNvSpPr/>
            <p:nvPr/>
          </p:nvSpPr>
          <p:spPr>
            <a:xfrm>
              <a:off x="0" y="0"/>
              <a:ext cx="2082399" cy="524472"/>
            </a:xfrm>
            <a:prstGeom prst="rect">
              <a:avLst/>
            </a:prstGeom>
            <a:solidFill>
              <a:srgbClr val="20409A"/>
            </a:solidFill>
          </p:spPr>
          <p:txBody>
            <a:bodyPr/>
            <a:lstStyle/>
            <a:p>
              <a:endParaRPr lang="en-VN" dirty="0"/>
            </a:p>
          </p:txBody>
        </p:sp>
        <p:sp>
          <p:nvSpPr>
            <p:cNvPr id="19" name="TextBox 19"/>
            <p:cNvSpPr txBox="1"/>
            <p:nvPr/>
          </p:nvSpPr>
          <p:spPr>
            <a:xfrm>
              <a:off x="0" y="-47625"/>
              <a:ext cx="2082399" cy="572097"/>
            </a:xfrm>
            <a:prstGeom prst="rect">
              <a:avLst/>
            </a:prstGeom>
          </p:spPr>
          <p:txBody>
            <a:bodyPr lIns="50800" tIns="50800" rIns="50800" bIns="50800" rtlCol="0" anchor="ctr"/>
            <a:lstStyle/>
            <a:p>
              <a:pPr algn="ctr">
                <a:lnSpc>
                  <a:spcPts val="3220"/>
                </a:lnSpc>
              </a:pPr>
              <a:endParaRPr/>
            </a:p>
          </p:txBody>
        </p:sp>
      </p:grpSp>
      <p:sp>
        <p:nvSpPr>
          <p:cNvPr id="20" name="TextBox 20"/>
          <p:cNvSpPr txBox="1"/>
          <p:nvPr/>
        </p:nvSpPr>
        <p:spPr>
          <a:xfrm>
            <a:off x="2030347" y="4469918"/>
            <a:ext cx="7564047" cy="420756"/>
          </a:xfrm>
          <a:prstGeom prst="rect">
            <a:avLst/>
          </a:prstGeom>
        </p:spPr>
        <p:txBody>
          <a:bodyPr lIns="0" tIns="0" rIns="0" bIns="0" rtlCol="0" anchor="t">
            <a:spAutoFit/>
          </a:bodyPr>
          <a:lstStyle/>
          <a:p>
            <a:pPr>
              <a:lnSpc>
                <a:spcPts val="3499"/>
              </a:lnSpc>
            </a:pPr>
            <a:endParaRPr lang="en-US" sz="2800" dirty="0">
              <a:solidFill>
                <a:srgbClr val="FFFFFF"/>
              </a:solidFill>
              <a:latin typeface="Times New Roman" panose="02020603050405020304" pitchFamily="18" charset="0"/>
              <a:ea typeface="Montserrat"/>
              <a:cs typeface="Times New Roman" panose="02020603050405020304" pitchFamily="18" charset="0"/>
              <a:sym typeface="Montserrat"/>
            </a:endParaRPr>
          </a:p>
        </p:txBody>
      </p:sp>
      <p:grpSp>
        <p:nvGrpSpPr>
          <p:cNvPr id="21" name="Group 21"/>
          <p:cNvGrpSpPr/>
          <p:nvPr/>
        </p:nvGrpSpPr>
        <p:grpSpPr>
          <a:xfrm>
            <a:off x="1375243" y="3101833"/>
            <a:ext cx="8567558" cy="1005295"/>
            <a:chOff x="-159227" y="-47625"/>
            <a:chExt cx="2082398" cy="197840"/>
          </a:xfrm>
        </p:grpSpPr>
        <p:sp>
          <p:nvSpPr>
            <p:cNvPr id="22" name="Freeform 22"/>
            <p:cNvSpPr/>
            <p:nvPr/>
          </p:nvSpPr>
          <p:spPr>
            <a:xfrm>
              <a:off x="-159227" y="0"/>
              <a:ext cx="2082398" cy="150215"/>
            </a:xfrm>
            <a:prstGeom prst="rect">
              <a:avLst/>
            </a:prstGeom>
            <a:solidFill>
              <a:srgbClr val="FF914D">
                <a:alpha val="41961"/>
              </a:srgbClr>
            </a:solidFill>
          </p:spPr>
          <p:txBody>
            <a:bodyPr/>
            <a:lstStyle/>
            <a:p>
              <a:endParaRPr lang="en-VN" dirty="0"/>
            </a:p>
          </p:txBody>
        </p:sp>
        <p:sp>
          <p:nvSpPr>
            <p:cNvPr id="23" name="TextBox 23"/>
            <p:cNvSpPr txBox="1"/>
            <p:nvPr/>
          </p:nvSpPr>
          <p:spPr>
            <a:xfrm>
              <a:off x="0" y="-47625"/>
              <a:ext cx="1668434" cy="197840"/>
            </a:xfrm>
            <a:prstGeom prst="rect">
              <a:avLst/>
            </a:prstGeom>
          </p:spPr>
          <p:txBody>
            <a:bodyPr lIns="50800" tIns="50800" rIns="50800" bIns="50800" rtlCol="0" anchor="ctr"/>
            <a:lstStyle/>
            <a:p>
              <a:pPr algn="ctr">
                <a:lnSpc>
                  <a:spcPts val="3220"/>
                </a:lnSpc>
              </a:pPr>
              <a:endParaRPr/>
            </a:p>
          </p:txBody>
        </p:sp>
      </p:grpSp>
      <p:sp>
        <p:nvSpPr>
          <p:cNvPr id="24" name="TextBox 24"/>
          <p:cNvSpPr txBox="1"/>
          <p:nvPr/>
        </p:nvSpPr>
        <p:spPr>
          <a:xfrm>
            <a:off x="2499150" y="3499762"/>
            <a:ext cx="5926790" cy="495300"/>
          </a:xfrm>
          <a:prstGeom prst="rect">
            <a:avLst/>
          </a:prstGeom>
        </p:spPr>
        <p:txBody>
          <a:bodyPr lIns="0" tIns="0" rIns="0" bIns="0" rtlCol="0" anchor="t">
            <a:spAutoFit/>
          </a:bodyPr>
          <a:lstStyle/>
          <a:p>
            <a:pPr algn="ctr">
              <a:lnSpc>
                <a:spcPts val="4199"/>
              </a:lnSpc>
            </a:pP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Ưu</a:t>
            </a:r>
            <a:r>
              <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điểm</a:t>
            </a:r>
            <a:endPar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endParaRPr>
          </a:p>
        </p:txBody>
      </p:sp>
      <p:grpSp>
        <p:nvGrpSpPr>
          <p:cNvPr id="25" name="Group 25"/>
          <p:cNvGrpSpPr/>
          <p:nvPr/>
        </p:nvGrpSpPr>
        <p:grpSpPr>
          <a:xfrm>
            <a:off x="1375245" y="7576669"/>
            <a:ext cx="8567559" cy="1862606"/>
            <a:chOff x="0" y="0"/>
            <a:chExt cx="2082399" cy="452718"/>
          </a:xfrm>
        </p:grpSpPr>
        <p:sp>
          <p:nvSpPr>
            <p:cNvPr id="26" name="Freeform 26"/>
            <p:cNvSpPr/>
            <p:nvPr/>
          </p:nvSpPr>
          <p:spPr>
            <a:xfrm>
              <a:off x="0" y="0"/>
              <a:ext cx="2082399" cy="452718"/>
            </a:xfrm>
            <a:prstGeom prst="rect">
              <a:avLst/>
            </a:prstGeom>
            <a:solidFill>
              <a:srgbClr val="20409A"/>
            </a:solidFill>
          </p:spPr>
          <p:txBody>
            <a:bodyPr/>
            <a:lstStyle/>
            <a:p>
              <a:endParaRPr lang="en-VN" dirty="0"/>
            </a:p>
          </p:txBody>
        </p:sp>
        <p:sp>
          <p:nvSpPr>
            <p:cNvPr id="27" name="TextBox 27"/>
            <p:cNvSpPr txBox="1"/>
            <p:nvPr/>
          </p:nvSpPr>
          <p:spPr>
            <a:xfrm>
              <a:off x="0" y="-47625"/>
              <a:ext cx="2082399" cy="500343"/>
            </a:xfrm>
            <a:prstGeom prst="rect">
              <a:avLst/>
            </a:prstGeom>
          </p:spPr>
          <p:txBody>
            <a:bodyPr lIns="50800" tIns="50800" rIns="50800" bIns="50800" rtlCol="0" anchor="ctr"/>
            <a:lstStyle/>
            <a:p>
              <a:pPr algn="ctr">
                <a:lnSpc>
                  <a:spcPts val="3220"/>
                </a:lnSpc>
              </a:pPr>
              <a:endParaRPr/>
            </a:p>
          </p:txBody>
        </p:sp>
      </p:grpSp>
      <p:sp>
        <p:nvSpPr>
          <p:cNvPr id="28" name="TextBox 28"/>
          <p:cNvSpPr txBox="1"/>
          <p:nvPr/>
        </p:nvSpPr>
        <p:spPr>
          <a:xfrm>
            <a:off x="1663921" y="7903845"/>
            <a:ext cx="7917994" cy="911403"/>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buFontTx/>
              <a:buChar char="•"/>
            </a:pP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Chỉ</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triển</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khai</a:t>
            </a:r>
            <a:r>
              <a:rPr lang="en-US" altLang="en-US" sz="2100" dirty="0">
                <a:solidFill>
                  <a:schemeClr val="bg1"/>
                </a:solidFill>
                <a:latin typeface="Times New Roman" panose="02020603050405020304" pitchFamily="18" charset="0"/>
                <a:cs typeface="Times New Roman" panose="02020603050405020304" pitchFamily="18" charset="0"/>
              </a:rPr>
              <a:t> 1 Domain Controller, </a:t>
            </a:r>
            <a:r>
              <a:rPr lang="en-US" altLang="en-US" sz="2100" dirty="0" err="1">
                <a:solidFill>
                  <a:schemeClr val="bg1"/>
                </a:solidFill>
                <a:latin typeface="Times New Roman" panose="02020603050405020304" pitchFamily="18" charset="0"/>
                <a:cs typeface="Times New Roman" panose="02020603050405020304" pitchFamily="18" charset="0"/>
              </a:rPr>
              <a:t>chưa</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có</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máy</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chủ</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dự</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phòng</a:t>
            </a:r>
            <a:r>
              <a:rPr lang="en-US" altLang="en-US" sz="2100" dirty="0">
                <a:solidFill>
                  <a:schemeClr val="bg1"/>
                </a:solidFill>
                <a:latin typeface="Times New Roman" panose="02020603050405020304" pitchFamily="18" charset="0"/>
                <a:cs typeface="Times New Roman" panose="02020603050405020304" pitchFamily="18" charset="0"/>
              </a:rPr>
              <a:t>.</a:t>
            </a:r>
          </a:p>
          <a:p>
            <a:pPr lvl="0" algn="just" eaLnBrk="0" fontAlgn="base" hangingPunct="0">
              <a:lnSpc>
                <a:spcPct val="150000"/>
              </a:lnSpc>
              <a:spcBef>
                <a:spcPct val="0"/>
              </a:spcBef>
              <a:spcAft>
                <a:spcPct val="0"/>
              </a:spcAft>
              <a:buFontTx/>
              <a:buChar char="•"/>
            </a:pP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Chưa</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tích</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hợp</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các</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phần</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mềm</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bên</a:t>
            </a:r>
            <a:r>
              <a:rPr lang="en-US" altLang="en-US" sz="2100" dirty="0">
                <a:solidFill>
                  <a:schemeClr val="bg1"/>
                </a:solidFill>
                <a:latin typeface="Times New Roman" panose="02020603050405020304" pitchFamily="18" charset="0"/>
                <a:cs typeface="Times New Roman" panose="02020603050405020304" pitchFamily="18" charset="0"/>
              </a:rPr>
              <a:t> </a:t>
            </a:r>
            <a:r>
              <a:rPr lang="en-US" altLang="en-US" sz="2100" dirty="0" err="1">
                <a:solidFill>
                  <a:schemeClr val="bg1"/>
                </a:solidFill>
                <a:latin typeface="Times New Roman" panose="02020603050405020304" pitchFamily="18" charset="0"/>
                <a:cs typeface="Times New Roman" panose="02020603050405020304" pitchFamily="18" charset="0"/>
              </a:rPr>
              <a:t>ngoài</a:t>
            </a:r>
            <a:endParaRPr lang="en-US" altLang="en-US" sz="2100" dirty="0">
              <a:solidFill>
                <a:schemeClr val="bg1"/>
              </a:solidFill>
              <a:latin typeface="Times New Roman" panose="02020603050405020304" pitchFamily="18" charset="0"/>
              <a:cs typeface="Times New Roman" panose="02020603050405020304" pitchFamily="18" charset="0"/>
            </a:endParaRPr>
          </a:p>
        </p:txBody>
      </p:sp>
      <p:grpSp>
        <p:nvGrpSpPr>
          <p:cNvPr id="29" name="Group 29"/>
          <p:cNvGrpSpPr/>
          <p:nvPr/>
        </p:nvGrpSpPr>
        <p:grpSpPr>
          <a:xfrm>
            <a:off x="1375243" y="6590602"/>
            <a:ext cx="8567558" cy="1005295"/>
            <a:chOff x="-159227" y="-47625"/>
            <a:chExt cx="2082398" cy="197840"/>
          </a:xfrm>
        </p:grpSpPr>
        <p:sp>
          <p:nvSpPr>
            <p:cNvPr id="30" name="Freeform 30"/>
            <p:cNvSpPr/>
            <p:nvPr/>
          </p:nvSpPr>
          <p:spPr>
            <a:xfrm>
              <a:off x="-159227" y="0"/>
              <a:ext cx="2082398" cy="150215"/>
            </a:xfrm>
            <a:prstGeom prst="rect">
              <a:avLst/>
            </a:prstGeom>
            <a:solidFill>
              <a:srgbClr val="FF914D">
                <a:alpha val="41961"/>
              </a:srgbClr>
            </a:solidFill>
          </p:spPr>
          <p:txBody>
            <a:bodyPr/>
            <a:lstStyle/>
            <a:p>
              <a:endParaRPr lang="en-VN" dirty="0"/>
            </a:p>
          </p:txBody>
        </p:sp>
        <p:sp>
          <p:nvSpPr>
            <p:cNvPr id="31" name="TextBox 31"/>
            <p:cNvSpPr txBox="1"/>
            <p:nvPr/>
          </p:nvSpPr>
          <p:spPr>
            <a:xfrm>
              <a:off x="0" y="-47625"/>
              <a:ext cx="1668434" cy="197840"/>
            </a:xfrm>
            <a:prstGeom prst="rect">
              <a:avLst/>
            </a:prstGeom>
          </p:spPr>
          <p:txBody>
            <a:bodyPr lIns="50800" tIns="50800" rIns="50800" bIns="50800" rtlCol="0" anchor="ctr"/>
            <a:lstStyle/>
            <a:p>
              <a:pPr algn="ctr">
                <a:lnSpc>
                  <a:spcPts val="3220"/>
                </a:lnSpc>
              </a:pPr>
              <a:endParaRPr/>
            </a:p>
          </p:txBody>
        </p:sp>
      </p:grpSp>
      <p:sp>
        <p:nvSpPr>
          <p:cNvPr id="32" name="TextBox 32"/>
          <p:cNvSpPr txBox="1"/>
          <p:nvPr/>
        </p:nvSpPr>
        <p:spPr>
          <a:xfrm>
            <a:off x="2499150" y="7015420"/>
            <a:ext cx="5926790" cy="495300"/>
          </a:xfrm>
          <a:prstGeom prst="rect">
            <a:avLst/>
          </a:prstGeom>
        </p:spPr>
        <p:txBody>
          <a:bodyPr lIns="0" tIns="0" rIns="0" bIns="0" rtlCol="0" anchor="t">
            <a:spAutoFit/>
          </a:bodyPr>
          <a:lstStyle/>
          <a:p>
            <a:pPr algn="ctr">
              <a:lnSpc>
                <a:spcPts val="4199"/>
              </a:lnSpc>
            </a:pP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Nhược</a:t>
            </a:r>
            <a:r>
              <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điểm</a:t>
            </a:r>
            <a:endPar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endParaRPr>
          </a:p>
        </p:txBody>
      </p:sp>
      <p:sp>
        <p:nvSpPr>
          <p:cNvPr id="33" name="Freeform 33"/>
          <p:cNvSpPr/>
          <p:nvPr/>
        </p:nvSpPr>
        <p:spPr>
          <a:xfrm>
            <a:off x="8619141" y="329020"/>
            <a:ext cx="1049718" cy="951863"/>
          </a:xfrm>
          <a:custGeom>
            <a:avLst/>
            <a:gdLst/>
            <a:ahLst/>
            <a:cxnLst/>
            <a:rect l="l" t="t" r="r" b="b"/>
            <a:pathLst>
              <a:path w="1049718" h="951863">
                <a:moveTo>
                  <a:pt x="0" y="0"/>
                </a:moveTo>
                <a:lnTo>
                  <a:pt x="1049719" y="0"/>
                </a:lnTo>
                <a:lnTo>
                  <a:pt x="1049719" y="951863"/>
                </a:lnTo>
                <a:lnTo>
                  <a:pt x="0" y="951863"/>
                </a:lnTo>
                <a:lnTo>
                  <a:pt x="0" y="0"/>
                </a:lnTo>
                <a:close/>
              </a:path>
            </a:pathLst>
          </a:custGeom>
          <a:blipFill>
            <a:blip r:embed="rId13"/>
            <a:stretch>
              <a:fillRect/>
            </a:stretch>
          </a:blipFill>
        </p:spPr>
        <p:txBody>
          <a:bodyPr/>
          <a:lstStyle/>
          <a:p>
            <a:endParaRPr lang="en-VN"/>
          </a:p>
        </p:txBody>
      </p:sp>
      <p:sp>
        <p:nvSpPr>
          <p:cNvPr id="5" name="Hộp Văn bản 4">
            <a:extLst>
              <a:ext uri="{FF2B5EF4-FFF2-40B4-BE49-F238E27FC236}">
                <a16:creationId xmlns:a16="http://schemas.microsoft.com/office/drawing/2014/main" id="{796E3034-5E58-0295-A58F-7F9E81F8AA02}"/>
              </a:ext>
            </a:extLst>
          </p:cNvPr>
          <p:cNvSpPr txBox="1"/>
          <p:nvPr/>
        </p:nvSpPr>
        <p:spPr>
          <a:xfrm>
            <a:off x="1468399" y="4147031"/>
            <a:ext cx="8420038" cy="2457981"/>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Đề</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tài</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bám</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sát</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nhu</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cầu</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thực</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tế</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của</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doanh</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nghiệp</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(Công ty HPC).</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Áp</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dụng</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thành</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công</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Group Policy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để</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kiểm</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soát</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truy</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cập</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chặn</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USB,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bảo</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vệ</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hệ</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thống</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Mô</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hình</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hệ</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thống</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được</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thiết</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kế</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rõ</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ràng</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dễ</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mở</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rộng</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theo</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chi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nhánh</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10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miền</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D797E-5E1C-7CF4-48AB-2D9BBAD924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E6F6AE-73AF-7353-4B9D-C3B05463F0C0}"/>
              </a:ext>
            </a:extLst>
          </p:cNvPr>
          <p:cNvSpPr/>
          <p:nvPr/>
        </p:nvSpPr>
        <p:spPr>
          <a:xfrm>
            <a:off x="-86901" y="11985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VN"/>
          </a:p>
        </p:txBody>
      </p:sp>
      <p:sp>
        <p:nvSpPr>
          <p:cNvPr id="6" name="Freeform 6">
            <a:extLst>
              <a:ext uri="{FF2B5EF4-FFF2-40B4-BE49-F238E27FC236}">
                <a16:creationId xmlns:a16="http://schemas.microsoft.com/office/drawing/2014/main" id="{385B43D7-883F-E72E-839C-676305412E80}"/>
              </a:ext>
            </a:extLst>
          </p:cNvPr>
          <p:cNvSpPr/>
          <p:nvPr/>
        </p:nvSpPr>
        <p:spPr>
          <a:xfrm>
            <a:off x="16273539" y="794149"/>
            <a:ext cx="2139891" cy="617654"/>
          </a:xfrm>
          <a:custGeom>
            <a:avLst/>
            <a:gdLst/>
            <a:ahLst/>
            <a:cxnLst/>
            <a:rect l="l" t="t" r="r" b="b"/>
            <a:pathLst>
              <a:path w="2270840" h="655451">
                <a:moveTo>
                  <a:pt x="0" y="0"/>
                </a:moveTo>
                <a:lnTo>
                  <a:pt x="2270841" y="0"/>
                </a:lnTo>
                <a:lnTo>
                  <a:pt x="2270841" y="655451"/>
                </a:lnTo>
                <a:lnTo>
                  <a:pt x="0" y="655451"/>
                </a:lnTo>
                <a:lnTo>
                  <a:pt x="0" y="0"/>
                </a:lnTo>
                <a:close/>
              </a:path>
            </a:pathLst>
          </a:custGeom>
          <a:blipFill>
            <a:blip r:embed="rId3">
              <a:extLst>
                <a:ext uri="{96DAC541-7B7A-43D3-8B79-37D633B846F1}">
                  <asvg:svgBlip xmlns:asvg="http://schemas.microsoft.com/office/drawing/2016/SVG/main" r:embed="rId4"/>
                </a:ext>
              </a:extLst>
            </a:blip>
            <a:stretch>
              <a:fillRect t="-65112" r="-21421"/>
            </a:stretch>
          </a:blipFill>
        </p:spPr>
        <p:txBody>
          <a:bodyPr/>
          <a:lstStyle/>
          <a:p>
            <a:endParaRPr lang="en-VN"/>
          </a:p>
        </p:txBody>
      </p:sp>
      <p:sp>
        <p:nvSpPr>
          <p:cNvPr id="8" name="Freeform 8">
            <a:extLst>
              <a:ext uri="{FF2B5EF4-FFF2-40B4-BE49-F238E27FC236}">
                <a16:creationId xmlns:a16="http://schemas.microsoft.com/office/drawing/2014/main" id="{B10A50F4-8E3F-805E-CE00-928C1F8B62CF}"/>
              </a:ext>
            </a:extLst>
          </p:cNvPr>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5">
              <a:extLst>
                <a:ext uri="{96DAC541-7B7A-43D3-8B79-37D633B846F1}">
                  <asvg:svgBlip xmlns:asvg="http://schemas.microsoft.com/office/drawing/2016/SVG/main" r:embed="rId6"/>
                </a:ext>
              </a:extLst>
            </a:blip>
            <a:stretch>
              <a:fillRect t="-23484"/>
            </a:stretch>
          </a:blipFill>
        </p:spPr>
        <p:txBody>
          <a:bodyPr/>
          <a:lstStyle/>
          <a:p>
            <a:endParaRPr lang="en-VN"/>
          </a:p>
        </p:txBody>
      </p:sp>
      <p:sp>
        <p:nvSpPr>
          <p:cNvPr id="9" name="Freeform 9">
            <a:extLst>
              <a:ext uri="{FF2B5EF4-FFF2-40B4-BE49-F238E27FC236}">
                <a16:creationId xmlns:a16="http://schemas.microsoft.com/office/drawing/2014/main" id="{D1EEF5FB-4B44-9376-EAFD-3E3D3E04CCB7}"/>
              </a:ext>
            </a:extLst>
          </p:cNvPr>
          <p:cNvSpPr/>
          <p:nvPr/>
        </p:nvSpPr>
        <p:spPr>
          <a:xfrm>
            <a:off x="13213799" y="9455962"/>
            <a:ext cx="1444736" cy="272694"/>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VN"/>
          </a:p>
        </p:txBody>
      </p:sp>
      <p:sp>
        <p:nvSpPr>
          <p:cNvPr id="12" name="Freeform 12">
            <a:extLst>
              <a:ext uri="{FF2B5EF4-FFF2-40B4-BE49-F238E27FC236}">
                <a16:creationId xmlns:a16="http://schemas.microsoft.com/office/drawing/2014/main" id="{AB291424-EC55-3119-E27A-2F072F711526}"/>
              </a:ext>
            </a:extLst>
          </p:cNvPr>
          <p:cNvSpPr/>
          <p:nvPr/>
        </p:nvSpPr>
        <p:spPr>
          <a:xfrm>
            <a:off x="10900632" y="6040621"/>
            <a:ext cx="6288272" cy="3529817"/>
          </a:xfrm>
          <a:custGeom>
            <a:avLst/>
            <a:gdLst/>
            <a:ahLst/>
            <a:cxnLst/>
            <a:rect l="l" t="t" r="r" b="b"/>
            <a:pathLst>
              <a:path w="6673083" h="3745824">
                <a:moveTo>
                  <a:pt x="0" y="0"/>
                </a:moveTo>
                <a:lnTo>
                  <a:pt x="6673083" y="0"/>
                </a:lnTo>
                <a:lnTo>
                  <a:pt x="6673083" y="3745824"/>
                </a:lnTo>
                <a:lnTo>
                  <a:pt x="0" y="3745824"/>
                </a:lnTo>
                <a:lnTo>
                  <a:pt x="0" y="0"/>
                </a:lnTo>
                <a:close/>
              </a:path>
            </a:pathLst>
          </a:custGeom>
          <a:blipFill>
            <a:blip r:embed="rId9"/>
            <a:stretch>
              <a:fillRect/>
            </a:stretch>
          </a:blipFill>
        </p:spPr>
        <p:txBody>
          <a:bodyPr/>
          <a:lstStyle/>
          <a:p>
            <a:endParaRPr lang="en-VN"/>
          </a:p>
        </p:txBody>
      </p:sp>
      <p:sp>
        <p:nvSpPr>
          <p:cNvPr id="13" name="Freeform 13">
            <a:extLst>
              <a:ext uri="{FF2B5EF4-FFF2-40B4-BE49-F238E27FC236}">
                <a16:creationId xmlns:a16="http://schemas.microsoft.com/office/drawing/2014/main" id="{7DCB6F30-CCA6-6C2B-433B-F2E85352A3EB}"/>
              </a:ext>
            </a:extLst>
          </p:cNvPr>
          <p:cNvSpPr/>
          <p:nvPr/>
        </p:nvSpPr>
        <p:spPr>
          <a:xfrm>
            <a:off x="11218134" y="1769464"/>
            <a:ext cx="5694621" cy="5840638"/>
          </a:xfrm>
          <a:custGeom>
            <a:avLst/>
            <a:gdLst/>
            <a:ahLst/>
            <a:cxnLst/>
            <a:rect l="l" t="t" r="r" b="b"/>
            <a:pathLst>
              <a:path w="6043103" h="6198055">
                <a:moveTo>
                  <a:pt x="0" y="0"/>
                </a:moveTo>
                <a:lnTo>
                  <a:pt x="6043104" y="0"/>
                </a:lnTo>
                <a:lnTo>
                  <a:pt x="6043104" y="6198055"/>
                </a:lnTo>
                <a:lnTo>
                  <a:pt x="0" y="6198055"/>
                </a:lnTo>
                <a:lnTo>
                  <a:pt x="0" y="0"/>
                </a:lnTo>
                <a:close/>
              </a:path>
            </a:pathLst>
          </a:custGeom>
          <a:blipFill>
            <a:blip r:embed="rId10"/>
            <a:stretch>
              <a:fillRect/>
            </a:stretch>
          </a:blipFill>
        </p:spPr>
        <p:txBody>
          <a:bodyPr/>
          <a:lstStyle/>
          <a:p>
            <a:endParaRPr lang="en-VN"/>
          </a:p>
        </p:txBody>
      </p:sp>
      <p:sp>
        <p:nvSpPr>
          <p:cNvPr id="14" name="TextBox 14">
            <a:extLst>
              <a:ext uri="{FF2B5EF4-FFF2-40B4-BE49-F238E27FC236}">
                <a16:creationId xmlns:a16="http://schemas.microsoft.com/office/drawing/2014/main" id="{EF57EAE1-F27C-3D8F-6FB9-0316ECF075F6}"/>
              </a:ext>
            </a:extLst>
          </p:cNvPr>
          <p:cNvSpPr txBox="1"/>
          <p:nvPr/>
        </p:nvSpPr>
        <p:spPr>
          <a:xfrm>
            <a:off x="1045240" y="1829009"/>
            <a:ext cx="9227563" cy="1400176"/>
          </a:xfrm>
          <a:prstGeom prst="rect">
            <a:avLst/>
          </a:prstGeom>
        </p:spPr>
        <p:txBody>
          <a:bodyPr lIns="0" tIns="0" rIns="0" bIns="0" rtlCol="0" anchor="t">
            <a:spAutoFit/>
          </a:bodyPr>
          <a:lstStyle/>
          <a:p>
            <a:pPr algn="ctr">
              <a:lnSpc>
                <a:spcPts val="11249"/>
              </a:lnSpc>
            </a:pPr>
            <a:r>
              <a:rPr lang="en-US" sz="8999" b="1" dirty="0">
                <a:solidFill>
                  <a:srgbClr val="FF924C"/>
                </a:solidFill>
                <a:latin typeface="Times New Roman" panose="02020603050405020304" pitchFamily="18" charset="0"/>
                <a:ea typeface="Montserrat Heavy"/>
                <a:cs typeface="Times New Roman" panose="02020603050405020304" pitchFamily="18" charset="0"/>
                <a:sym typeface="Montserrat Heavy"/>
              </a:rPr>
              <a:t>KẾT LUẬN</a:t>
            </a:r>
          </a:p>
        </p:txBody>
      </p:sp>
      <p:sp>
        <p:nvSpPr>
          <p:cNvPr id="16" name="Freeform 16">
            <a:extLst>
              <a:ext uri="{FF2B5EF4-FFF2-40B4-BE49-F238E27FC236}">
                <a16:creationId xmlns:a16="http://schemas.microsoft.com/office/drawing/2014/main" id="{06B7900E-F040-00D2-28E6-4DAA2A0174BD}"/>
              </a:ext>
            </a:extLst>
          </p:cNvPr>
          <p:cNvSpPr/>
          <p:nvPr/>
        </p:nvSpPr>
        <p:spPr>
          <a:xfrm>
            <a:off x="-279136" y="-436315"/>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VN"/>
          </a:p>
        </p:txBody>
      </p:sp>
      <p:grpSp>
        <p:nvGrpSpPr>
          <p:cNvPr id="17" name="Group 17">
            <a:extLst>
              <a:ext uri="{FF2B5EF4-FFF2-40B4-BE49-F238E27FC236}">
                <a16:creationId xmlns:a16="http://schemas.microsoft.com/office/drawing/2014/main" id="{ECBE1603-E966-CC66-1448-E642D3E81FE1}"/>
              </a:ext>
            </a:extLst>
          </p:cNvPr>
          <p:cNvGrpSpPr/>
          <p:nvPr/>
        </p:nvGrpSpPr>
        <p:grpSpPr>
          <a:xfrm>
            <a:off x="1468399" y="4084452"/>
            <a:ext cx="8461391" cy="5644203"/>
            <a:chOff x="0" y="0"/>
            <a:chExt cx="2082399" cy="524472"/>
          </a:xfrm>
        </p:grpSpPr>
        <p:sp>
          <p:nvSpPr>
            <p:cNvPr id="18" name="Freeform 18">
              <a:extLst>
                <a:ext uri="{FF2B5EF4-FFF2-40B4-BE49-F238E27FC236}">
                  <a16:creationId xmlns:a16="http://schemas.microsoft.com/office/drawing/2014/main" id="{568F8FD2-FD5A-AFB4-89D0-77D9617754EE}"/>
                </a:ext>
              </a:extLst>
            </p:cNvPr>
            <p:cNvSpPr/>
            <p:nvPr/>
          </p:nvSpPr>
          <p:spPr>
            <a:xfrm>
              <a:off x="0" y="0"/>
              <a:ext cx="2082399" cy="524472"/>
            </a:xfrm>
            <a:prstGeom prst="rect">
              <a:avLst/>
            </a:prstGeom>
            <a:solidFill>
              <a:srgbClr val="20409A"/>
            </a:solidFill>
          </p:spPr>
          <p:txBody>
            <a:bodyPr/>
            <a:lstStyle/>
            <a:p>
              <a:endParaRPr lang="en-VN" dirty="0"/>
            </a:p>
          </p:txBody>
        </p:sp>
        <p:sp>
          <p:nvSpPr>
            <p:cNvPr id="19" name="TextBox 19">
              <a:extLst>
                <a:ext uri="{FF2B5EF4-FFF2-40B4-BE49-F238E27FC236}">
                  <a16:creationId xmlns:a16="http://schemas.microsoft.com/office/drawing/2014/main" id="{2635DA5C-47E4-0BBC-9FF8-131E02ADA602}"/>
                </a:ext>
              </a:extLst>
            </p:cNvPr>
            <p:cNvSpPr txBox="1"/>
            <p:nvPr/>
          </p:nvSpPr>
          <p:spPr>
            <a:xfrm>
              <a:off x="0" y="-47625"/>
              <a:ext cx="2082399" cy="572097"/>
            </a:xfrm>
            <a:prstGeom prst="rect">
              <a:avLst/>
            </a:prstGeom>
          </p:spPr>
          <p:txBody>
            <a:bodyPr lIns="50800" tIns="50800" rIns="50800" bIns="50800" rtlCol="0" anchor="ctr"/>
            <a:lstStyle/>
            <a:p>
              <a:pPr algn="ctr">
                <a:lnSpc>
                  <a:spcPts val="3220"/>
                </a:lnSpc>
              </a:pPr>
              <a:endParaRPr/>
            </a:p>
          </p:txBody>
        </p:sp>
      </p:grpSp>
      <p:sp>
        <p:nvSpPr>
          <p:cNvPr id="20" name="TextBox 20">
            <a:extLst>
              <a:ext uri="{FF2B5EF4-FFF2-40B4-BE49-F238E27FC236}">
                <a16:creationId xmlns:a16="http://schemas.microsoft.com/office/drawing/2014/main" id="{A1152F77-86C0-635B-0B4A-A0BD6044971E}"/>
              </a:ext>
            </a:extLst>
          </p:cNvPr>
          <p:cNvSpPr txBox="1"/>
          <p:nvPr/>
        </p:nvSpPr>
        <p:spPr>
          <a:xfrm>
            <a:off x="2030347" y="4469918"/>
            <a:ext cx="7564047" cy="420756"/>
          </a:xfrm>
          <a:prstGeom prst="rect">
            <a:avLst/>
          </a:prstGeom>
        </p:spPr>
        <p:txBody>
          <a:bodyPr lIns="0" tIns="0" rIns="0" bIns="0" rtlCol="0" anchor="t">
            <a:spAutoFit/>
          </a:bodyPr>
          <a:lstStyle/>
          <a:p>
            <a:pPr>
              <a:lnSpc>
                <a:spcPts val="3499"/>
              </a:lnSpc>
            </a:pPr>
            <a:endParaRPr lang="en-US" sz="2800" dirty="0">
              <a:solidFill>
                <a:srgbClr val="FFFFFF"/>
              </a:solidFill>
              <a:latin typeface="Times New Roman" panose="02020603050405020304" pitchFamily="18" charset="0"/>
              <a:ea typeface="Montserrat"/>
              <a:cs typeface="Times New Roman" panose="02020603050405020304" pitchFamily="18" charset="0"/>
              <a:sym typeface="Montserrat"/>
            </a:endParaRPr>
          </a:p>
        </p:txBody>
      </p:sp>
      <p:grpSp>
        <p:nvGrpSpPr>
          <p:cNvPr id="21" name="Group 21">
            <a:extLst>
              <a:ext uri="{FF2B5EF4-FFF2-40B4-BE49-F238E27FC236}">
                <a16:creationId xmlns:a16="http://schemas.microsoft.com/office/drawing/2014/main" id="{8886C921-F618-2900-02AD-3E59AC79169E}"/>
              </a:ext>
            </a:extLst>
          </p:cNvPr>
          <p:cNvGrpSpPr/>
          <p:nvPr/>
        </p:nvGrpSpPr>
        <p:grpSpPr>
          <a:xfrm>
            <a:off x="1375243" y="3101833"/>
            <a:ext cx="8567558" cy="1005295"/>
            <a:chOff x="-159227" y="-47625"/>
            <a:chExt cx="2082398" cy="197840"/>
          </a:xfrm>
        </p:grpSpPr>
        <p:sp>
          <p:nvSpPr>
            <p:cNvPr id="22" name="Freeform 22">
              <a:extLst>
                <a:ext uri="{FF2B5EF4-FFF2-40B4-BE49-F238E27FC236}">
                  <a16:creationId xmlns:a16="http://schemas.microsoft.com/office/drawing/2014/main" id="{E024F8A5-815A-357F-E48A-144E965851E2}"/>
                </a:ext>
              </a:extLst>
            </p:cNvPr>
            <p:cNvSpPr/>
            <p:nvPr/>
          </p:nvSpPr>
          <p:spPr>
            <a:xfrm>
              <a:off x="-159227" y="0"/>
              <a:ext cx="2082398" cy="150215"/>
            </a:xfrm>
            <a:prstGeom prst="rect">
              <a:avLst/>
            </a:prstGeom>
            <a:solidFill>
              <a:srgbClr val="FF914D">
                <a:alpha val="41961"/>
              </a:srgbClr>
            </a:solidFill>
          </p:spPr>
          <p:txBody>
            <a:bodyPr/>
            <a:lstStyle/>
            <a:p>
              <a:endParaRPr lang="en-VN" dirty="0"/>
            </a:p>
          </p:txBody>
        </p:sp>
        <p:sp>
          <p:nvSpPr>
            <p:cNvPr id="23" name="TextBox 23">
              <a:extLst>
                <a:ext uri="{FF2B5EF4-FFF2-40B4-BE49-F238E27FC236}">
                  <a16:creationId xmlns:a16="http://schemas.microsoft.com/office/drawing/2014/main" id="{3DE46746-F996-1568-7C47-CFF7FADF1179}"/>
                </a:ext>
              </a:extLst>
            </p:cNvPr>
            <p:cNvSpPr txBox="1"/>
            <p:nvPr/>
          </p:nvSpPr>
          <p:spPr>
            <a:xfrm>
              <a:off x="0" y="-47625"/>
              <a:ext cx="1668434" cy="197840"/>
            </a:xfrm>
            <a:prstGeom prst="rect">
              <a:avLst/>
            </a:prstGeom>
          </p:spPr>
          <p:txBody>
            <a:bodyPr lIns="50800" tIns="50800" rIns="50800" bIns="50800" rtlCol="0" anchor="ctr"/>
            <a:lstStyle/>
            <a:p>
              <a:pPr algn="ctr">
                <a:lnSpc>
                  <a:spcPts val="3220"/>
                </a:lnSpc>
              </a:pPr>
              <a:endParaRPr/>
            </a:p>
          </p:txBody>
        </p:sp>
      </p:grpSp>
      <p:sp>
        <p:nvSpPr>
          <p:cNvPr id="24" name="TextBox 24">
            <a:extLst>
              <a:ext uri="{FF2B5EF4-FFF2-40B4-BE49-F238E27FC236}">
                <a16:creationId xmlns:a16="http://schemas.microsoft.com/office/drawing/2014/main" id="{3703355F-1232-190E-B1B8-6FE06AB100D3}"/>
              </a:ext>
            </a:extLst>
          </p:cNvPr>
          <p:cNvSpPr txBox="1"/>
          <p:nvPr/>
        </p:nvSpPr>
        <p:spPr>
          <a:xfrm>
            <a:off x="2499150" y="3499762"/>
            <a:ext cx="5926790" cy="495300"/>
          </a:xfrm>
          <a:prstGeom prst="rect">
            <a:avLst/>
          </a:prstGeom>
        </p:spPr>
        <p:txBody>
          <a:bodyPr lIns="0" tIns="0" rIns="0" bIns="0" rtlCol="0" anchor="t">
            <a:spAutoFit/>
          </a:bodyPr>
          <a:lstStyle/>
          <a:p>
            <a:pPr algn="ctr">
              <a:lnSpc>
                <a:spcPts val="4199"/>
              </a:lnSpc>
            </a:pP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Hướng</a:t>
            </a:r>
            <a:r>
              <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Phát</a:t>
            </a:r>
            <a:r>
              <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Triển</a:t>
            </a:r>
            <a:endPar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endParaRPr>
          </a:p>
        </p:txBody>
      </p:sp>
      <p:sp>
        <p:nvSpPr>
          <p:cNvPr id="33" name="Freeform 33">
            <a:extLst>
              <a:ext uri="{FF2B5EF4-FFF2-40B4-BE49-F238E27FC236}">
                <a16:creationId xmlns:a16="http://schemas.microsoft.com/office/drawing/2014/main" id="{8D7783B1-5177-7024-E66E-09DE265F4195}"/>
              </a:ext>
            </a:extLst>
          </p:cNvPr>
          <p:cNvSpPr/>
          <p:nvPr/>
        </p:nvSpPr>
        <p:spPr>
          <a:xfrm>
            <a:off x="8619141" y="329020"/>
            <a:ext cx="1049718" cy="951863"/>
          </a:xfrm>
          <a:custGeom>
            <a:avLst/>
            <a:gdLst/>
            <a:ahLst/>
            <a:cxnLst/>
            <a:rect l="l" t="t" r="r" b="b"/>
            <a:pathLst>
              <a:path w="1049718" h="951863">
                <a:moveTo>
                  <a:pt x="0" y="0"/>
                </a:moveTo>
                <a:lnTo>
                  <a:pt x="1049719" y="0"/>
                </a:lnTo>
                <a:lnTo>
                  <a:pt x="1049719" y="951863"/>
                </a:lnTo>
                <a:lnTo>
                  <a:pt x="0" y="951863"/>
                </a:lnTo>
                <a:lnTo>
                  <a:pt x="0" y="0"/>
                </a:lnTo>
                <a:close/>
              </a:path>
            </a:pathLst>
          </a:custGeom>
          <a:blipFill>
            <a:blip r:embed="rId13"/>
            <a:stretch>
              <a:fillRect/>
            </a:stretch>
          </a:blipFill>
        </p:spPr>
        <p:txBody>
          <a:bodyPr/>
          <a:lstStyle/>
          <a:p>
            <a:endParaRPr lang="en-VN"/>
          </a:p>
        </p:txBody>
      </p:sp>
      <p:sp>
        <p:nvSpPr>
          <p:cNvPr id="5" name="Hộp Văn bản 4">
            <a:extLst>
              <a:ext uri="{FF2B5EF4-FFF2-40B4-BE49-F238E27FC236}">
                <a16:creationId xmlns:a16="http://schemas.microsoft.com/office/drawing/2014/main" id="{0C9AE819-EC89-780D-1526-E23D5E30F89A}"/>
              </a:ext>
            </a:extLst>
          </p:cNvPr>
          <p:cNvSpPr txBox="1"/>
          <p:nvPr/>
        </p:nvSpPr>
        <p:spPr>
          <a:xfrm>
            <a:off x="1468399" y="4147031"/>
            <a:ext cx="8420038" cy="3246530"/>
          </a:xfrm>
          <a:prstGeom prst="rect">
            <a:avLst/>
          </a:prstGeom>
          <a:noFill/>
        </p:spPr>
        <p:txBody>
          <a:bodyPr wrap="square">
            <a:spAutoFit/>
          </a:bodyPr>
          <a:lstStyle/>
          <a:p>
            <a:pPr lvl="0" algn="just" eaLnBrk="0" fontAlgn="base" hangingPunct="0">
              <a:lnSpc>
                <a:spcPct val="150000"/>
              </a:lnSpc>
              <a:spcBef>
                <a:spcPct val="0"/>
              </a:spcBef>
              <a:spcAft>
                <a:spcPct val="0"/>
              </a:spcAft>
            </a:pPr>
            <a:r>
              <a:rPr lang="en-US" sz="2800" dirty="0">
                <a:solidFill>
                  <a:schemeClr val="bg1"/>
                </a:solidFill>
                <a:latin typeface="+mj-lt"/>
              </a:rPr>
              <a:t>         </a:t>
            </a:r>
            <a:r>
              <a:rPr lang="vi-VN" sz="2800" dirty="0">
                <a:solidFill>
                  <a:schemeClr val="bg1"/>
                </a:solidFill>
                <a:latin typeface="+mj-lt"/>
              </a:rPr>
              <a:t>Đây là một đề tài có tính ứng dụng cao, triển khai bài bản theo mô hình doanh nghiệp, giải quyết tốt bài toán quản lý người dùng và bảo mật nội bộ. </a:t>
            </a:r>
            <a:r>
              <a:rPr lang="en-US" sz="2800">
                <a:solidFill>
                  <a:schemeClr val="bg1"/>
                </a:solidFill>
                <a:latin typeface="+mj-lt"/>
              </a:rPr>
              <a:t>Đ</a:t>
            </a:r>
            <a:r>
              <a:rPr lang="vi-VN" sz="2800">
                <a:solidFill>
                  <a:schemeClr val="bg1"/>
                </a:solidFill>
                <a:latin typeface="+mj-lt"/>
              </a:rPr>
              <a:t>ề </a:t>
            </a:r>
            <a:r>
              <a:rPr lang="vi-VN" sz="2800" dirty="0">
                <a:solidFill>
                  <a:schemeClr val="bg1"/>
                </a:solidFill>
                <a:latin typeface="+mj-lt"/>
              </a:rPr>
              <a:t>tài hoàn toàn có thể phát triển tiếp lên giải pháp doanh nghiệp thông minh kết hợp AI, </a:t>
            </a:r>
            <a:r>
              <a:rPr lang="vi-VN" sz="2800" dirty="0" err="1">
                <a:solidFill>
                  <a:schemeClr val="bg1"/>
                </a:solidFill>
                <a:latin typeface="+mj-lt"/>
              </a:rPr>
              <a:t>IoT</a:t>
            </a:r>
            <a:r>
              <a:rPr lang="vi-VN" sz="2800" dirty="0">
                <a:solidFill>
                  <a:schemeClr val="bg1"/>
                </a:solidFill>
                <a:latin typeface="+mj-lt"/>
              </a:rPr>
              <a:t>.</a:t>
            </a:r>
            <a:r>
              <a:rPr kumimoji="0" lang="en-US" altLang="en-US" sz="210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3642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08376" y="4506098"/>
            <a:ext cx="11997717" cy="929264"/>
            <a:chOff x="0" y="0"/>
            <a:chExt cx="3210408" cy="248657"/>
          </a:xfrm>
        </p:grpSpPr>
        <p:sp>
          <p:nvSpPr>
            <p:cNvPr id="3" name="Freeform 3"/>
            <p:cNvSpPr/>
            <p:nvPr/>
          </p:nvSpPr>
          <p:spPr>
            <a:xfrm>
              <a:off x="0" y="0"/>
              <a:ext cx="3210408" cy="248657"/>
            </a:xfrm>
            <a:prstGeom prst="rect">
              <a:avLst/>
            </a:prstGeom>
            <a:solidFill>
              <a:srgbClr val="20409A"/>
            </a:solidFill>
          </p:spPr>
          <p:txBody>
            <a:bodyPr/>
            <a:lstStyle/>
            <a:p>
              <a:endParaRPr lang="en-VN"/>
            </a:p>
          </p:txBody>
        </p:sp>
        <p:sp>
          <p:nvSpPr>
            <p:cNvPr id="4" name="TextBox 4"/>
            <p:cNvSpPr txBox="1"/>
            <p:nvPr/>
          </p:nvSpPr>
          <p:spPr>
            <a:xfrm>
              <a:off x="0" y="-47625"/>
              <a:ext cx="3210408" cy="296282"/>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12736095" y="-3689488"/>
            <a:ext cx="9230409" cy="92304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09A"/>
            </a:solidFill>
          </p:spPr>
          <p:txBody>
            <a:bodyPr/>
            <a:lstStyle/>
            <a:p>
              <a:endParaRPr lang="en-VN"/>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13475138" y="-2950445"/>
            <a:ext cx="7752322" cy="775232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11" name="Freeform 11"/>
          <p:cNvSpPr/>
          <p:nvPr/>
        </p:nvSpPr>
        <p:spPr>
          <a:xfrm>
            <a:off x="9536965" y="1483982"/>
            <a:ext cx="7814335" cy="7814335"/>
          </a:xfrm>
          <a:custGeom>
            <a:avLst/>
            <a:gdLst/>
            <a:ahLst/>
            <a:cxnLst/>
            <a:rect l="l" t="t" r="r" b="b"/>
            <a:pathLst>
              <a:path w="7814335" h="7814335">
                <a:moveTo>
                  <a:pt x="0" y="0"/>
                </a:moveTo>
                <a:lnTo>
                  <a:pt x="7814335" y="0"/>
                </a:lnTo>
                <a:lnTo>
                  <a:pt x="7814335" y="7814335"/>
                </a:lnTo>
                <a:lnTo>
                  <a:pt x="0" y="78143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sp>
        <p:nvSpPr>
          <p:cNvPr id="12" name="Freeform 12"/>
          <p:cNvSpPr/>
          <p:nvPr/>
        </p:nvSpPr>
        <p:spPr>
          <a:xfrm rot="-74810">
            <a:off x="9601720" y="1547918"/>
            <a:ext cx="3409298" cy="14628654"/>
          </a:xfrm>
          <a:custGeom>
            <a:avLst/>
            <a:gdLst/>
            <a:ahLst/>
            <a:cxnLst/>
            <a:rect l="l" t="t" r="r" b="b"/>
            <a:pathLst>
              <a:path w="3409298" h="14628654">
                <a:moveTo>
                  <a:pt x="0" y="0"/>
                </a:moveTo>
                <a:lnTo>
                  <a:pt x="3409299" y="0"/>
                </a:lnTo>
                <a:lnTo>
                  <a:pt x="3409299" y="14628654"/>
                </a:lnTo>
                <a:lnTo>
                  <a:pt x="0" y="14628654"/>
                </a:lnTo>
                <a:lnTo>
                  <a:pt x="0" y="0"/>
                </a:lnTo>
                <a:close/>
              </a:path>
            </a:pathLst>
          </a:custGeom>
          <a:blipFill>
            <a:blip r:embed="rId4">
              <a:extLst>
                <a:ext uri="{96DAC541-7B7A-43D3-8B79-37D633B846F1}">
                  <asvg:svgBlip xmlns:asvg="http://schemas.microsoft.com/office/drawing/2016/SVG/main" r:embed="rId5"/>
                </a:ext>
              </a:extLst>
            </a:blip>
            <a:stretch>
              <a:fillRect r="-123122"/>
            </a:stretch>
          </a:blipFill>
        </p:spPr>
        <p:txBody>
          <a:bodyPr/>
          <a:lstStyle/>
          <a:p>
            <a:endParaRPr lang="en-VN"/>
          </a:p>
        </p:txBody>
      </p:sp>
      <p:grpSp>
        <p:nvGrpSpPr>
          <p:cNvPr id="13" name="Group 13"/>
          <p:cNvGrpSpPr/>
          <p:nvPr/>
        </p:nvGrpSpPr>
        <p:grpSpPr>
          <a:xfrm>
            <a:off x="9925983" y="1837115"/>
            <a:ext cx="7074398" cy="707439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VN"/>
            </a:p>
          </p:txBody>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grpSp>
        <p:nvGrpSpPr>
          <p:cNvPr id="16" name="Group 16"/>
          <p:cNvGrpSpPr/>
          <p:nvPr/>
        </p:nvGrpSpPr>
        <p:grpSpPr>
          <a:xfrm>
            <a:off x="10362625" y="2299330"/>
            <a:ext cx="6149969" cy="614996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3333" r="-33333"/>
              </a:stretch>
            </a:blipFill>
            <a:ln w="342900" cap="sq">
              <a:solidFill>
                <a:srgbClr val="FFFFFF"/>
              </a:solidFill>
              <a:prstDash val="solid"/>
              <a:miter/>
            </a:ln>
          </p:spPr>
          <p:txBody>
            <a:bodyPr/>
            <a:lstStyle/>
            <a:p>
              <a:endParaRPr lang="en-VN"/>
            </a:p>
          </p:txBody>
        </p:sp>
      </p:grpSp>
      <p:sp>
        <p:nvSpPr>
          <p:cNvPr id="18" name="Freeform 18"/>
          <p:cNvSpPr/>
          <p:nvPr/>
        </p:nvSpPr>
        <p:spPr>
          <a:xfrm>
            <a:off x="15842860" y="894002"/>
            <a:ext cx="1416440" cy="623227"/>
          </a:xfrm>
          <a:custGeom>
            <a:avLst/>
            <a:gdLst/>
            <a:ahLst/>
            <a:cxnLst/>
            <a:rect l="l" t="t" r="r" b="b"/>
            <a:pathLst>
              <a:path w="1416440" h="623227">
                <a:moveTo>
                  <a:pt x="0" y="0"/>
                </a:moveTo>
                <a:lnTo>
                  <a:pt x="1416440" y="0"/>
                </a:lnTo>
                <a:lnTo>
                  <a:pt x="1416440" y="623227"/>
                </a:lnTo>
                <a:lnTo>
                  <a:pt x="0" y="623227"/>
                </a:lnTo>
                <a:lnTo>
                  <a:pt x="0" y="0"/>
                </a:lnTo>
                <a:close/>
              </a:path>
            </a:pathLst>
          </a:custGeom>
          <a:blipFill>
            <a:blip r:embed="rId7">
              <a:extLst>
                <a:ext uri="{96DAC541-7B7A-43D3-8B79-37D633B846F1}">
                  <asvg:svgBlip xmlns:asvg="http://schemas.microsoft.com/office/drawing/2016/SVG/main" r:embed="rId8"/>
                </a:ext>
              </a:extLst>
            </a:blip>
            <a:stretch>
              <a:fillRect l="-15343" b="-38609"/>
            </a:stretch>
          </a:blipFill>
        </p:spPr>
        <p:txBody>
          <a:bodyPr/>
          <a:lstStyle/>
          <a:p>
            <a:endParaRPr lang="en-VN"/>
          </a:p>
        </p:txBody>
      </p:sp>
      <p:sp>
        <p:nvSpPr>
          <p:cNvPr id="19" name="Freeform 19"/>
          <p:cNvSpPr/>
          <p:nvPr/>
        </p:nvSpPr>
        <p:spPr>
          <a:xfrm>
            <a:off x="7366883" y="8599900"/>
            <a:ext cx="1416440" cy="623227"/>
          </a:xfrm>
          <a:custGeom>
            <a:avLst/>
            <a:gdLst/>
            <a:ahLst/>
            <a:cxnLst/>
            <a:rect l="l" t="t" r="r" b="b"/>
            <a:pathLst>
              <a:path w="1416440" h="623227">
                <a:moveTo>
                  <a:pt x="0" y="0"/>
                </a:moveTo>
                <a:lnTo>
                  <a:pt x="1416440" y="0"/>
                </a:lnTo>
                <a:lnTo>
                  <a:pt x="1416440" y="623227"/>
                </a:lnTo>
                <a:lnTo>
                  <a:pt x="0" y="623227"/>
                </a:lnTo>
                <a:lnTo>
                  <a:pt x="0" y="0"/>
                </a:lnTo>
                <a:close/>
              </a:path>
            </a:pathLst>
          </a:custGeom>
          <a:blipFill>
            <a:blip r:embed="rId9">
              <a:extLst>
                <a:ext uri="{96DAC541-7B7A-43D3-8B79-37D633B846F1}">
                  <asvg:svgBlip xmlns:asvg="http://schemas.microsoft.com/office/drawing/2016/SVG/main" r:embed="rId10"/>
                </a:ext>
              </a:extLst>
            </a:blip>
            <a:stretch>
              <a:fillRect l="-15343" b="-38609"/>
            </a:stretch>
          </a:blipFill>
        </p:spPr>
        <p:txBody>
          <a:bodyPr/>
          <a:lstStyle/>
          <a:p>
            <a:endParaRPr lang="en-VN"/>
          </a:p>
        </p:txBody>
      </p:sp>
      <p:sp>
        <p:nvSpPr>
          <p:cNvPr id="20" name="TextBox 20"/>
          <p:cNvSpPr txBox="1"/>
          <p:nvPr/>
        </p:nvSpPr>
        <p:spPr>
          <a:xfrm>
            <a:off x="1161630" y="1272554"/>
            <a:ext cx="8101128" cy="3206006"/>
          </a:xfrm>
          <a:prstGeom prst="rect">
            <a:avLst/>
          </a:prstGeom>
        </p:spPr>
        <p:txBody>
          <a:bodyPr wrap="square" lIns="0" tIns="0" rIns="0" bIns="0" rtlCol="0" anchor="t">
            <a:spAutoFit/>
          </a:bodyPr>
          <a:lstStyle/>
          <a:p>
            <a:pPr>
              <a:lnSpc>
                <a:spcPts val="12459"/>
              </a:lnSpc>
            </a:pPr>
            <a:r>
              <a:rPr lang="en-US" sz="11500" b="1" dirty="0">
                <a:solidFill>
                  <a:srgbClr val="FF924C"/>
                </a:solidFill>
                <a:latin typeface="Times New Roman" panose="02020603050405020304" pitchFamily="18" charset="0"/>
                <a:ea typeface="Montserrat Bold"/>
                <a:cs typeface="Times New Roman" panose="02020603050405020304" pitchFamily="18" charset="0"/>
                <a:sym typeface="Montserrat Bold"/>
              </a:rPr>
              <a:t>THANK YOU !! </a:t>
            </a:r>
          </a:p>
        </p:txBody>
      </p:sp>
      <p:sp>
        <p:nvSpPr>
          <p:cNvPr id="21" name="TextBox 21"/>
          <p:cNvSpPr txBox="1"/>
          <p:nvPr/>
        </p:nvSpPr>
        <p:spPr>
          <a:xfrm>
            <a:off x="1299787" y="4656541"/>
            <a:ext cx="7455145" cy="629831"/>
          </a:xfrm>
          <a:prstGeom prst="rect">
            <a:avLst/>
          </a:prstGeom>
        </p:spPr>
        <p:txBody>
          <a:bodyPr lIns="0" tIns="0" rIns="0" bIns="0" rtlCol="0" anchor="t">
            <a:spAutoFit/>
          </a:bodyPr>
          <a:lstStyle/>
          <a:p>
            <a:pPr>
              <a:lnSpc>
                <a:spcPts val="5194"/>
              </a:lnSpc>
            </a:pPr>
            <a:r>
              <a:rPr lang="en-US" sz="3710" b="1" dirty="0">
                <a:solidFill>
                  <a:srgbClr val="FFFFFF"/>
                </a:solidFill>
                <a:latin typeface="Times New Roman" panose="02020603050405020304" pitchFamily="18" charset="0"/>
                <a:ea typeface="Montserrat Bold"/>
                <a:cs typeface="Times New Roman" panose="02020603050405020304" pitchFamily="18" charset="0"/>
                <a:sym typeface="Montserrat Bold"/>
              </a:rPr>
              <a:t>FOR YOUR ATTENTION</a:t>
            </a:r>
          </a:p>
        </p:txBody>
      </p:sp>
      <p:sp>
        <p:nvSpPr>
          <p:cNvPr id="22" name="Freeform 22"/>
          <p:cNvSpPr/>
          <p:nvPr/>
        </p:nvSpPr>
        <p:spPr>
          <a:xfrm flipH="1">
            <a:off x="15570699" y="9097538"/>
            <a:ext cx="2248064" cy="2248064"/>
          </a:xfrm>
          <a:custGeom>
            <a:avLst/>
            <a:gdLst/>
            <a:ahLst/>
            <a:cxnLst/>
            <a:rect l="l" t="t" r="r" b="b"/>
            <a:pathLst>
              <a:path w="2248064" h="2248064">
                <a:moveTo>
                  <a:pt x="2248064" y="0"/>
                </a:moveTo>
                <a:lnTo>
                  <a:pt x="0" y="0"/>
                </a:lnTo>
                <a:lnTo>
                  <a:pt x="0" y="2248064"/>
                </a:lnTo>
                <a:lnTo>
                  <a:pt x="2248064" y="2248064"/>
                </a:lnTo>
                <a:lnTo>
                  <a:pt x="2248064" y="0"/>
                </a:lnTo>
                <a:close/>
              </a:path>
            </a:pathLst>
          </a:custGeom>
          <a:blipFill>
            <a:blip r:embed="rId11"/>
            <a:stretch>
              <a:fillRect/>
            </a:stretch>
          </a:blipFill>
        </p:spPr>
        <p:txBody>
          <a:bodyPr/>
          <a:lstStyle/>
          <a:p>
            <a:endParaRPr lang="en-VN"/>
          </a:p>
        </p:txBody>
      </p:sp>
      <p:sp>
        <p:nvSpPr>
          <p:cNvPr id="23" name="Freeform 23"/>
          <p:cNvSpPr/>
          <p:nvPr/>
        </p:nvSpPr>
        <p:spPr>
          <a:xfrm>
            <a:off x="9659066" y="1446524"/>
            <a:ext cx="469044" cy="469631"/>
          </a:xfrm>
          <a:custGeom>
            <a:avLst/>
            <a:gdLst/>
            <a:ahLst/>
            <a:cxnLst/>
            <a:rect l="l" t="t" r="r" b="b"/>
            <a:pathLst>
              <a:path w="806191" h="807200">
                <a:moveTo>
                  <a:pt x="0" y="0"/>
                </a:moveTo>
                <a:lnTo>
                  <a:pt x="806191" y="0"/>
                </a:lnTo>
                <a:lnTo>
                  <a:pt x="806191" y="807201"/>
                </a:lnTo>
                <a:lnTo>
                  <a:pt x="0" y="807201"/>
                </a:lnTo>
                <a:lnTo>
                  <a:pt x="0" y="0"/>
                </a:lnTo>
                <a:close/>
              </a:path>
            </a:pathLst>
          </a:custGeom>
          <a:blipFill>
            <a:blip r:embed="rId12"/>
            <a:stretch>
              <a:fillRect/>
            </a:stretch>
          </a:blipFill>
        </p:spPr>
        <p:txBody>
          <a:bodyPr/>
          <a:lstStyle/>
          <a:p>
            <a:endParaRPr lang="en-VN"/>
          </a:p>
        </p:txBody>
      </p:sp>
      <p:sp>
        <p:nvSpPr>
          <p:cNvPr id="24" name="AutoShape 24"/>
          <p:cNvSpPr/>
          <p:nvPr/>
        </p:nvSpPr>
        <p:spPr>
          <a:xfrm flipV="1">
            <a:off x="980968" y="5993775"/>
            <a:ext cx="21069" cy="2174083"/>
          </a:xfrm>
          <a:prstGeom prst="line">
            <a:avLst/>
          </a:prstGeom>
          <a:ln w="95250" cap="flat">
            <a:solidFill>
              <a:srgbClr val="FF914D"/>
            </a:solidFill>
            <a:prstDash val="solid"/>
            <a:headEnd type="none" w="sm" len="sm"/>
            <a:tailEnd type="none" w="sm" len="sm"/>
          </a:ln>
        </p:spPr>
        <p:txBody>
          <a:bodyPr/>
          <a:lstStyle/>
          <a:p>
            <a:endParaRPr lang="en-VN"/>
          </a:p>
        </p:txBody>
      </p:sp>
      <p:sp>
        <p:nvSpPr>
          <p:cNvPr id="25" name="TextBox 25"/>
          <p:cNvSpPr txBox="1"/>
          <p:nvPr/>
        </p:nvSpPr>
        <p:spPr>
          <a:xfrm>
            <a:off x="1345411" y="5927100"/>
            <a:ext cx="7798593" cy="2240758"/>
          </a:xfrm>
          <a:prstGeom prst="rect">
            <a:avLst/>
          </a:prstGeom>
        </p:spPr>
        <p:txBody>
          <a:bodyPr lIns="0" tIns="0" rIns="0" bIns="0" rtlCol="0" anchor="t">
            <a:spAutoFit/>
          </a:bodyPr>
          <a:lstStyle/>
          <a:p>
            <a:pPr>
              <a:lnSpc>
                <a:spcPts val="4453"/>
              </a:lnSpc>
            </a:pP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Họ</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tên</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sinh</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viên</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dirty="0">
                <a:solidFill>
                  <a:srgbClr val="12151A"/>
                </a:solidFill>
                <a:latin typeface="Times New Roman" panose="02020603050405020304" pitchFamily="18" charset="0"/>
                <a:ea typeface="Inter"/>
                <a:cs typeface="Times New Roman" panose="02020603050405020304" pitchFamily="18" charset="0"/>
                <a:sym typeface="Inter"/>
              </a:rPr>
              <a:t>Phan Văn Sơn</a:t>
            </a:r>
          </a:p>
          <a:p>
            <a:pPr>
              <a:lnSpc>
                <a:spcPts val="4453"/>
              </a:lnSpc>
            </a:pP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Mã</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sinh</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viên</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dirty="0">
                <a:solidFill>
                  <a:srgbClr val="12151A"/>
                </a:solidFill>
                <a:latin typeface="Times New Roman" panose="02020603050405020304" pitchFamily="18" charset="0"/>
                <a:ea typeface="Inter"/>
                <a:cs typeface="Times New Roman" panose="02020603050405020304" pitchFamily="18" charset="0"/>
                <a:sym typeface="Inter"/>
              </a:rPr>
              <a:t>1571020226</a:t>
            </a:r>
          </a:p>
          <a:p>
            <a:pPr>
              <a:lnSpc>
                <a:spcPts val="4453"/>
              </a:lnSpc>
            </a:pP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GV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hướng</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b="1" dirty="0" err="1">
                <a:solidFill>
                  <a:srgbClr val="12151A"/>
                </a:solidFill>
                <a:latin typeface="Times New Roman" panose="02020603050405020304" pitchFamily="18" charset="0"/>
                <a:ea typeface="Inter Bold"/>
                <a:cs typeface="Times New Roman" panose="02020603050405020304" pitchFamily="18" charset="0"/>
                <a:sym typeface="Inter Bold"/>
              </a:rPr>
              <a:t>dẫn</a:t>
            </a:r>
            <a:r>
              <a:rPr lang="en-US" sz="3181"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181" dirty="0" err="1">
                <a:solidFill>
                  <a:srgbClr val="12151A"/>
                </a:solidFill>
                <a:latin typeface="Times New Roman" panose="02020603050405020304" pitchFamily="18" charset="0"/>
                <a:ea typeface="Inter"/>
                <a:cs typeface="Times New Roman" panose="02020603050405020304" pitchFamily="18" charset="0"/>
                <a:sym typeface="Inter"/>
              </a:rPr>
              <a:t>ThS</a:t>
            </a:r>
            <a:r>
              <a:rPr lang="en-US" sz="3181" dirty="0">
                <a:solidFill>
                  <a:srgbClr val="12151A"/>
                </a:solidFill>
                <a:latin typeface="Times New Roman" panose="02020603050405020304" pitchFamily="18" charset="0"/>
                <a:ea typeface="Inter"/>
                <a:cs typeface="Times New Roman" panose="02020603050405020304" pitchFamily="18" charset="0"/>
                <a:sym typeface="Inter"/>
              </a:rPr>
              <a:t>. Lê Văn Phong</a:t>
            </a:r>
          </a:p>
          <a:p>
            <a:pPr>
              <a:lnSpc>
                <a:spcPts val="4063"/>
              </a:lnSpc>
            </a:pPr>
            <a:r>
              <a:rPr lang="en-US" sz="3200" b="1" dirty="0" err="1">
                <a:solidFill>
                  <a:srgbClr val="12151A"/>
                </a:solidFill>
                <a:latin typeface="Times New Roman" panose="02020603050405020304" pitchFamily="18" charset="0"/>
                <a:ea typeface="Inter Bold"/>
                <a:cs typeface="Times New Roman" panose="02020603050405020304" pitchFamily="18" charset="0"/>
                <a:sym typeface="Inter Bold"/>
              </a:rPr>
              <a:t>Lớp</a:t>
            </a:r>
            <a:r>
              <a:rPr lang="en-US" sz="3200" b="1" dirty="0">
                <a:solidFill>
                  <a:srgbClr val="12151A"/>
                </a:solidFill>
                <a:latin typeface="Times New Roman" panose="02020603050405020304" pitchFamily="18" charset="0"/>
                <a:ea typeface="Inter Bold"/>
                <a:cs typeface="Times New Roman" panose="02020603050405020304" pitchFamily="18" charset="0"/>
                <a:sym typeface="Inter Bold"/>
              </a:rPr>
              <a:t>: </a:t>
            </a:r>
            <a:r>
              <a:rPr lang="en-US" sz="3200" dirty="0">
                <a:latin typeface="Times New Roman" panose="02020603050405020304" pitchFamily="18" charset="0"/>
                <a:ea typeface="Inter Bold"/>
                <a:cs typeface="Times New Roman" panose="02020603050405020304" pitchFamily="18" charset="0"/>
                <a:sym typeface="Inter"/>
              </a:rPr>
              <a:t>CNTT 15-03</a:t>
            </a:r>
            <a:endParaRPr lang="en-US" sz="3200" dirty="0">
              <a:latin typeface="Times New Roman" panose="02020603050405020304" pitchFamily="18" charset="0"/>
              <a:ea typeface="Inter"/>
              <a:cs typeface="Times New Roman" panose="02020603050405020304" pitchFamily="18" charset="0"/>
              <a:sym typeface="Inter"/>
            </a:endParaRPr>
          </a:p>
        </p:txBody>
      </p:sp>
      <p:sp>
        <p:nvSpPr>
          <p:cNvPr id="26" name="Freeform 14">
            <a:extLst>
              <a:ext uri="{FF2B5EF4-FFF2-40B4-BE49-F238E27FC236}">
                <a16:creationId xmlns:a16="http://schemas.microsoft.com/office/drawing/2014/main" id="{64FF3B5E-67BC-9F03-6702-9F4550FEF2FC}"/>
              </a:ext>
            </a:extLst>
          </p:cNvPr>
          <p:cNvSpPr/>
          <p:nvPr/>
        </p:nvSpPr>
        <p:spPr>
          <a:xfrm>
            <a:off x="341095" y="321736"/>
            <a:ext cx="779642" cy="706964"/>
          </a:xfrm>
          <a:custGeom>
            <a:avLst/>
            <a:gdLst/>
            <a:ahLst/>
            <a:cxnLst/>
            <a:rect l="l" t="t" r="r" b="b"/>
            <a:pathLst>
              <a:path w="779642" h="706964">
                <a:moveTo>
                  <a:pt x="0" y="0"/>
                </a:moveTo>
                <a:lnTo>
                  <a:pt x="779642" y="0"/>
                </a:lnTo>
                <a:lnTo>
                  <a:pt x="779642" y="706964"/>
                </a:lnTo>
                <a:lnTo>
                  <a:pt x="0" y="706964"/>
                </a:lnTo>
                <a:lnTo>
                  <a:pt x="0" y="0"/>
                </a:lnTo>
                <a:close/>
              </a:path>
            </a:pathLst>
          </a:custGeom>
          <a:blipFill>
            <a:blip r:embed="rId13"/>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CC5518A-C4D3-B1B0-7009-C623AD4F0E65}"/>
              </a:ext>
            </a:extLst>
          </p:cNvPr>
          <p:cNvSpPr/>
          <p:nvPr/>
        </p:nvSpPr>
        <p:spPr>
          <a:xfrm>
            <a:off x="1" y="5287468"/>
            <a:ext cx="18288000" cy="4999532"/>
          </a:xfrm>
          <a:prstGeom prst="rect">
            <a:avLst/>
          </a:prstGeom>
          <a:solidFill>
            <a:srgbClr val="FF92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latin typeface="Times New Roman" panose="02020603050405020304" pitchFamily="18" charset="0"/>
              <a:cs typeface="Times New Roman" panose="02020603050405020304" pitchFamily="18" charset="0"/>
            </a:endParaRPr>
          </a:p>
        </p:txBody>
      </p:sp>
      <p:sp>
        <p:nvSpPr>
          <p:cNvPr id="5" name="Freeform 5"/>
          <p:cNvSpPr/>
          <p:nvPr/>
        </p:nvSpPr>
        <p:spPr>
          <a:xfrm>
            <a:off x="-651984" y="9548122"/>
            <a:ext cx="1709359" cy="1709359"/>
          </a:xfrm>
          <a:custGeom>
            <a:avLst/>
            <a:gdLst/>
            <a:ahLst/>
            <a:cxnLst/>
            <a:rect l="l" t="t" r="r" b="b"/>
            <a:pathLst>
              <a:path w="1709359" h="1709359">
                <a:moveTo>
                  <a:pt x="0" y="0"/>
                </a:moveTo>
                <a:lnTo>
                  <a:pt x="1709359" y="0"/>
                </a:lnTo>
                <a:lnTo>
                  <a:pt x="1709359" y="1709359"/>
                </a:lnTo>
                <a:lnTo>
                  <a:pt x="0" y="1709359"/>
                </a:lnTo>
                <a:lnTo>
                  <a:pt x="0" y="0"/>
                </a:lnTo>
                <a:close/>
              </a:path>
            </a:pathLst>
          </a:custGeom>
          <a:blipFill>
            <a:blip r:embed="rId2"/>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6" name="Freeform 6"/>
          <p:cNvSpPr/>
          <p:nvPr/>
        </p:nvSpPr>
        <p:spPr>
          <a:xfrm>
            <a:off x="16544373" y="360691"/>
            <a:ext cx="407486" cy="407996"/>
          </a:xfrm>
          <a:custGeom>
            <a:avLst/>
            <a:gdLst/>
            <a:ahLst/>
            <a:cxnLst/>
            <a:rect l="l" t="t" r="r" b="b"/>
            <a:pathLst>
              <a:path w="814971" h="815991">
                <a:moveTo>
                  <a:pt x="0" y="0"/>
                </a:moveTo>
                <a:lnTo>
                  <a:pt x="814972" y="0"/>
                </a:lnTo>
                <a:lnTo>
                  <a:pt x="814972" y="815991"/>
                </a:lnTo>
                <a:lnTo>
                  <a:pt x="0" y="815991"/>
                </a:lnTo>
                <a:lnTo>
                  <a:pt x="0" y="0"/>
                </a:lnTo>
                <a:close/>
              </a:path>
            </a:pathLst>
          </a:custGeom>
          <a:blipFill>
            <a:blip r:embed="rId3"/>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0" name="Freeform 10"/>
          <p:cNvSpPr/>
          <p:nvPr/>
        </p:nvSpPr>
        <p:spPr>
          <a:xfrm>
            <a:off x="16453834" y="1704331"/>
            <a:ext cx="1688601" cy="742977"/>
          </a:xfrm>
          <a:custGeom>
            <a:avLst/>
            <a:gdLst/>
            <a:ahLst/>
            <a:cxnLst/>
            <a:rect l="l" t="t" r="r" b="b"/>
            <a:pathLst>
              <a:path w="1688601" h="742977">
                <a:moveTo>
                  <a:pt x="0" y="0"/>
                </a:moveTo>
                <a:lnTo>
                  <a:pt x="1688601" y="0"/>
                </a:lnTo>
                <a:lnTo>
                  <a:pt x="1688601" y="742977"/>
                </a:lnTo>
                <a:lnTo>
                  <a:pt x="0" y="742977"/>
                </a:lnTo>
                <a:lnTo>
                  <a:pt x="0" y="0"/>
                </a:lnTo>
                <a:close/>
              </a:path>
            </a:pathLst>
          </a:custGeom>
          <a:blipFill>
            <a:blip r:embed="rId4">
              <a:extLst>
                <a:ext uri="{96DAC541-7B7A-43D3-8B79-37D633B846F1}">
                  <asvg:svgBlip xmlns:asvg="http://schemas.microsoft.com/office/drawing/2016/SVG/main" r:embed="rId5"/>
                </a:ext>
              </a:extLst>
            </a:blip>
            <a:stretch>
              <a:fillRect l="-15343" b="-38609"/>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7" name="TextBox 17"/>
          <p:cNvSpPr txBox="1"/>
          <p:nvPr/>
        </p:nvSpPr>
        <p:spPr>
          <a:xfrm>
            <a:off x="2155637" y="1788858"/>
            <a:ext cx="12989686" cy="820738"/>
          </a:xfrm>
          <a:prstGeom prst="rect">
            <a:avLst/>
          </a:prstGeom>
        </p:spPr>
        <p:txBody>
          <a:bodyPr wrap="square" lIns="0" tIns="0" rIns="0" bIns="0" rtlCol="0" anchor="t">
            <a:spAutoFit/>
          </a:bodyPr>
          <a:lstStyle/>
          <a:p>
            <a:pPr>
              <a:lnSpc>
                <a:spcPts val="6360"/>
              </a:lnSpc>
            </a:pPr>
            <a:r>
              <a:rPr lang="en-US" sz="5400" b="1" dirty="0">
                <a:solidFill>
                  <a:srgbClr val="FF924C"/>
                </a:solidFill>
                <a:latin typeface="Times New Roman" panose="02020603050405020304" pitchFamily="18" charset="0"/>
                <a:ea typeface="Montserrat Bold"/>
                <a:cs typeface="Times New Roman" panose="02020603050405020304" pitchFamily="18" charset="0"/>
                <a:sym typeface="Montserrat Bold"/>
              </a:rPr>
              <a:t>LÝ DO CHỌN ĐỀ TÀI</a:t>
            </a:r>
          </a:p>
        </p:txBody>
      </p:sp>
      <p:sp>
        <p:nvSpPr>
          <p:cNvPr id="18" name="TextBox 18"/>
          <p:cNvSpPr txBox="1"/>
          <p:nvPr/>
        </p:nvSpPr>
        <p:spPr>
          <a:xfrm>
            <a:off x="2155637" y="2853353"/>
            <a:ext cx="8207458" cy="459228"/>
          </a:xfrm>
          <a:prstGeom prst="rect">
            <a:avLst/>
          </a:prstGeom>
        </p:spPr>
        <p:txBody>
          <a:bodyPr wrap="square" lIns="0" tIns="0" rIns="0" bIns="0" rtlCol="0" anchor="t">
            <a:spAutoFit/>
          </a:bodyPr>
          <a:lstStyle/>
          <a:p>
            <a:pPr marL="457200" indent="-457200">
              <a:lnSpc>
                <a:spcPts val="3919"/>
              </a:lnSpc>
              <a:buFont typeface="Wingdings" pitchFamily="2" charset="2"/>
              <a:buChar char="Ø"/>
            </a:pPr>
            <a:r>
              <a:rPr lang="en-US" sz="2799" b="1" dirty="0">
                <a:latin typeface="Times New Roman" panose="02020603050405020304" pitchFamily="18" charset="0"/>
                <a:ea typeface="Montserrat Bold"/>
                <a:cs typeface="Times New Roman" panose="02020603050405020304" pitchFamily="18" charset="0"/>
                <a:sym typeface="Montserrat Bold"/>
              </a:rPr>
              <a:t>Nhu </a:t>
            </a:r>
            <a:r>
              <a:rPr lang="en-US" sz="2799" b="1" dirty="0" err="1">
                <a:latin typeface="Times New Roman" panose="02020603050405020304" pitchFamily="18" charset="0"/>
                <a:ea typeface="Montserrat Bold"/>
                <a:cs typeface="Times New Roman" panose="02020603050405020304" pitchFamily="18" charset="0"/>
                <a:sym typeface="Montserrat Bold"/>
              </a:rPr>
              <a:t>Cầu</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Thực</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Tiễn</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Của</a:t>
            </a:r>
            <a:r>
              <a:rPr lang="en-US" sz="2799" b="1" dirty="0">
                <a:latin typeface="Times New Roman" panose="02020603050405020304" pitchFamily="18" charset="0"/>
                <a:ea typeface="Montserrat Bold"/>
                <a:cs typeface="Times New Roman" panose="02020603050405020304" pitchFamily="18" charset="0"/>
                <a:sym typeface="Montserrat Bold"/>
              </a:rPr>
              <a:t> Doanh </a:t>
            </a:r>
            <a:r>
              <a:rPr lang="en-US" sz="2799" b="1" dirty="0" err="1">
                <a:latin typeface="Times New Roman" panose="02020603050405020304" pitchFamily="18" charset="0"/>
                <a:ea typeface="Montserrat Bold"/>
                <a:cs typeface="Times New Roman" panose="02020603050405020304" pitchFamily="18" charset="0"/>
                <a:sym typeface="Montserrat Bold"/>
              </a:rPr>
              <a:t>Nghiệp</a:t>
            </a:r>
            <a:endParaRPr lang="en-US" sz="2799" b="1" dirty="0">
              <a:latin typeface="Times New Roman" panose="02020603050405020304" pitchFamily="18" charset="0"/>
              <a:ea typeface="Montserrat Bold"/>
              <a:cs typeface="Times New Roman" panose="02020603050405020304" pitchFamily="18" charset="0"/>
              <a:sym typeface="Montserrat Bold"/>
            </a:endParaRPr>
          </a:p>
        </p:txBody>
      </p:sp>
      <p:sp>
        <p:nvSpPr>
          <p:cNvPr id="19" name="TextBox 19"/>
          <p:cNvSpPr txBox="1"/>
          <p:nvPr/>
        </p:nvSpPr>
        <p:spPr>
          <a:xfrm>
            <a:off x="2130827" y="3615472"/>
            <a:ext cx="7771457" cy="459228"/>
          </a:xfrm>
          <a:prstGeom prst="rect">
            <a:avLst/>
          </a:prstGeom>
        </p:spPr>
        <p:txBody>
          <a:bodyPr wrap="square" lIns="0" tIns="0" rIns="0" bIns="0" rtlCol="0" anchor="t">
            <a:spAutoFit/>
          </a:bodyPr>
          <a:lstStyle/>
          <a:p>
            <a:pPr marL="457200" indent="-457200">
              <a:lnSpc>
                <a:spcPts val="3919"/>
              </a:lnSpc>
              <a:buFont typeface="Wingdings" pitchFamily="2" charset="2"/>
              <a:buChar char="Ø"/>
            </a:pPr>
            <a:r>
              <a:rPr lang="en-US" sz="2799" b="1" dirty="0" err="1">
                <a:latin typeface="Times New Roman" panose="02020603050405020304" pitchFamily="18" charset="0"/>
                <a:ea typeface="Montserrat Bold"/>
                <a:cs typeface="Times New Roman" panose="02020603050405020304" pitchFamily="18" charset="0"/>
                <a:sym typeface="Montserrat Bold"/>
              </a:rPr>
              <a:t>Tính</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Ứng</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Dụng</a:t>
            </a:r>
            <a:r>
              <a:rPr lang="en-US" sz="2799" b="1" dirty="0">
                <a:latin typeface="Times New Roman" panose="02020603050405020304" pitchFamily="18" charset="0"/>
                <a:ea typeface="Montserrat Bold"/>
                <a:cs typeface="Times New Roman" panose="02020603050405020304" pitchFamily="18" charset="0"/>
                <a:sym typeface="Montserrat Bold"/>
              </a:rPr>
              <a:t> Cao </a:t>
            </a:r>
            <a:r>
              <a:rPr lang="en-US" sz="2799" b="1" dirty="0" err="1">
                <a:latin typeface="Times New Roman" panose="02020603050405020304" pitchFamily="18" charset="0"/>
                <a:ea typeface="Montserrat Bold"/>
                <a:cs typeface="Times New Roman" panose="02020603050405020304" pitchFamily="18" charset="0"/>
                <a:sym typeface="Montserrat Bold"/>
              </a:rPr>
              <a:t>Của</a:t>
            </a:r>
            <a:r>
              <a:rPr lang="en-US" sz="2799" b="1" dirty="0">
                <a:latin typeface="Times New Roman" panose="02020603050405020304" pitchFamily="18" charset="0"/>
                <a:ea typeface="Montserrat Bold"/>
                <a:cs typeface="Times New Roman" panose="02020603050405020304" pitchFamily="18" charset="0"/>
                <a:sym typeface="Montserrat Bold"/>
              </a:rPr>
              <a:t> Active Directory</a:t>
            </a:r>
          </a:p>
        </p:txBody>
      </p:sp>
      <p:sp>
        <p:nvSpPr>
          <p:cNvPr id="20" name="TextBox 20"/>
          <p:cNvSpPr txBox="1"/>
          <p:nvPr/>
        </p:nvSpPr>
        <p:spPr>
          <a:xfrm>
            <a:off x="2155637" y="4329440"/>
            <a:ext cx="9651648" cy="459228"/>
          </a:xfrm>
          <a:prstGeom prst="rect">
            <a:avLst/>
          </a:prstGeom>
        </p:spPr>
        <p:txBody>
          <a:bodyPr wrap="square" lIns="0" tIns="0" rIns="0" bIns="0" rtlCol="0" anchor="t">
            <a:spAutoFit/>
          </a:bodyPr>
          <a:lstStyle/>
          <a:p>
            <a:pPr marL="457200" indent="-457200">
              <a:lnSpc>
                <a:spcPts val="3919"/>
              </a:lnSpc>
              <a:buFont typeface="Wingdings" pitchFamily="2" charset="2"/>
              <a:buChar char="Ø"/>
            </a:pPr>
            <a:r>
              <a:rPr lang="en-US" sz="2799" b="1" dirty="0" err="1">
                <a:latin typeface="Times New Roman" panose="02020603050405020304" pitchFamily="18" charset="0"/>
                <a:ea typeface="Montserrat Bold"/>
                <a:cs typeface="Times New Roman" panose="02020603050405020304" pitchFamily="18" charset="0"/>
                <a:sym typeface="Montserrat Bold"/>
              </a:rPr>
              <a:t>Cơ</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Hội</a:t>
            </a:r>
            <a:r>
              <a:rPr lang="en-US" sz="2799" b="1" dirty="0">
                <a:latin typeface="Times New Roman" panose="02020603050405020304" pitchFamily="18" charset="0"/>
                <a:ea typeface="Montserrat Bold"/>
                <a:cs typeface="Times New Roman" panose="02020603050405020304" pitchFamily="18" charset="0"/>
                <a:sym typeface="Montserrat Bold"/>
              </a:rPr>
              <a:t> Học </a:t>
            </a:r>
            <a:r>
              <a:rPr lang="en-US" sz="2799" b="1" dirty="0" err="1">
                <a:latin typeface="Times New Roman" panose="02020603050405020304" pitchFamily="18" charset="0"/>
                <a:ea typeface="Montserrat Bold"/>
                <a:cs typeface="Times New Roman" panose="02020603050405020304" pitchFamily="18" charset="0"/>
                <a:sym typeface="Montserrat Bold"/>
              </a:rPr>
              <a:t>Tập</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Và</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Phát</a:t>
            </a:r>
            <a:r>
              <a:rPr lang="en-US" sz="2799" b="1" dirty="0">
                <a:latin typeface="Times New Roman" panose="02020603050405020304" pitchFamily="18" charset="0"/>
                <a:ea typeface="Montserrat Bold"/>
                <a:cs typeface="Times New Roman" panose="02020603050405020304" pitchFamily="18" charset="0"/>
                <a:sym typeface="Montserrat Bold"/>
              </a:rPr>
              <a:t> </a:t>
            </a:r>
            <a:r>
              <a:rPr lang="en-US" sz="2799" b="1" dirty="0" err="1">
                <a:latin typeface="Times New Roman" panose="02020603050405020304" pitchFamily="18" charset="0"/>
                <a:ea typeface="Montserrat Bold"/>
                <a:cs typeface="Times New Roman" panose="02020603050405020304" pitchFamily="18" charset="0"/>
                <a:sym typeface="Montserrat Bold"/>
              </a:rPr>
              <a:t>Triển</a:t>
            </a:r>
            <a:r>
              <a:rPr lang="en-US" sz="2799" b="1" dirty="0">
                <a:latin typeface="Times New Roman" panose="02020603050405020304" pitchFamily="18" charset="0"/>
                <a:ea typeface="Montserrat Bold"/>
                <a:cs typeface="Times New Roman" panose="02020603050405020304" pitchFamily="18" charset="0"/>
                <a:sym typeface="Montserrat Bold"/>
              </a:rPr>
              <a:t> Chuyên Môn</a:t>
            </a:r>
          </a:p>
        </p:txBody>
      </p:sp>
      <p:sp>
        <p:nvSpPr>
          <p:cNvPr id="21" name="TextBox 21"/>
          <p:cNvSpPr txBox="1"/>
          <p:nvPr/>
        </p:nvSpPr>
        <p:spPr>
          <a:xfrm>
            <a:off x="2155655" y="5628592"/>
            <a:ext cx="9423030" cy="845168"/>
          </a:xfrm>
          <a:prstGeom prst="rect">
            <a:avLst/>
          </a:prstGeom>
        </p:spPr>
        <p:txBody>
          <a:bodyPr wrap="square" lIns="0" tIns="0" rIns="0" bIns="0" rtlCol="0" anchor="t">
            <a:spAutoFit/>
          </a:bodyPr>
          <a:lstStyle/>
          <a:p>
            <a:pPr>
              <a:lnSpc>
                <a:spcPts val="7131"/>
              </a:lnSpc>
            </a:pPr>
            <a:r>
              <a:rPr lang="en-US" sz="5400" b="1" dirty="0">
                <a:solidFill>
                  <a:srgbClr val="FFFFFF"/>
                </a:solidFill>
                <a:latin typeface="Times New Roman" panose="02020603050405020304" pitchFamily="18" charset="0"/>
                <a:ea typeface="Montserrat Bold"/>
                <a:cs typeface="Times New Roman" panose="02020603050405020304" pitchFamily="18" charset="0"/>
                <a:sym typeface="Montserrat Bold"/>
              </a:rPr>
              <a:t>MỤC TIÊU NGHIÊN CỨU</a:t>
            </a:r>
          </a:p>
        </p:txBody>
      </p:sp>
      <p:grpSp>
        <p:nvGrpSpPr>
          <p:cNvPr id="22" name="Group 22"/>
          <p:cNvGrpSpPr/>
          <p:nvPr/>
        </p:nvGrpSpPr>
        <p:grpSpPr>
          <a:xfrm>
            <a:off x="3607972" y="-712173"/>
            <a:ext cx="6572912" cy="166839"/>
            <a:chOff x="0" y="0"/>
            <a:chExt cx="1475361" cy="37449"/>
          </a:xfrm>
        </p:grpSpPr>
        <p:sp>
          <p:nvSpPr>
            <p:cNvPr id="23" name="Freeform 23"/>
            <p:cNvSpPr/>
            <p:nvPr/>
          </p:nvSpPr>
          <p:spPr>
            <a:xfrm>
              <a:off x="0" y="0"/>
              <a:ext cx="1475361" cy="37449"/>
            </a:xfrm>
            <a:custGeom>
              <a:avLst/>
              <a:gdLst/>
              <a:ahLst/>
              <a:cxnLst/>
              <a:rect l="l" t="t" r="r" b="b"/>
              <a:pathLst>
                <a:path w="1475361" h="37449">
                  <a:moveTo>
                    <a:pt x="0" y="0"/>
                  </a:moveTo>
                  <a:lnTo>
                    <a:pt x="1475361" y="0"/>
                  </a:lnTo>
                  <a:lnTo>
                    <a:pt x="1475361" y="37449"/>
                  </a:lnTo>
                  <a:lnTo>
                    <a:pt x="0" y="37449"/>
                  </a:lnTo>
                  <a:close/>
                </a:path>
              </a:pathLst>
            </a:custGeom>
            <a:solidFill>
              <a:srgbClr val="FFFFFF"/>
            </a:solidFill>
          </p:spPr>
          <p:txBody>
            <a:bodyPr/>
            <a:lstStyle/>
            <a:p>
              <a:endParaRPr lang="en-VN">
                <a:latin typeface="Times New Roman" panose="02020603050405020304" pitchFamily="18" charset="0"/>
                <a:cs typeface="Times New Roman" panose="02020603050405020304" pitchFamily="18" charset="0"/>
              </a:endParaRPr>
            </a:p>
          </p:txBody>
        </p:sp>
        <p:sp>
          <p:nvSpPr>
            <p:cNvPr id="24" name="TextBox 24"/>
            <p:cNvSpPr txBox="1"/>
            <p:nvPr/>
          </p:nvSpPr>
          <p:spPr>
            <a:xfrm>
              <a:off x="0" y="-47625"/>
              <a:ext cx="1475361" cy="85074"/>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25" name="TextBox 25"/>
          <p:cNvSpPr txBox="1"/>
          <p:nvPr/>
        </p:nvSpPr>
        <p:spPr>
          <a:xfrm>
            <a:off x="2130827" y="7677030"/>
            <a:ext cx="8364874" cy="494110"/>
          </a:xfrm>
          <a:prstGeom prst="rect">
            <a:avLst/>
          </a:prstGeom>
        </p:spPr>
        <p:txBody>
          <a:bodyPr wrap="square" lIns="0" tIns="0" rIns="0" bIns="0" rtlCol="0" anchor="t">
            <a:spAutoFit/>
          </a:bodyPr>
          <a:lstStyle/>
          <a:p>
            <a:pPr marL="457200" indent="-457200">
              <a:lnSpc>
                <a:spcPts val="4200"/>
              </a:lnSpc>
              <a:buFont typeface="Wingdings" pitchFamily="2" charset="2"/>
              <a:buChar char="Ø"/>
            </a:pP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Quản Lý Người </a:t>
            </a: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Dùng</a:t>
            </a: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Tập</a:t>
            </a: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 Trung</a:t>
            </a:r>
          </a:p>
        </p:txBody>
      </p:sp>
      <p:sp>
        <p:nvSpPr>
          <p:cNvPr id="27" name="TextBox 27"/>
          <p:cNvSpPr txBox="1"/>
          <p:nvPr/>
        </p:nvSpPr>
        <p:spPr>
          <a:xfrm>
            <a:off x="2108274" y="6860637"/>
            <a:ext cx="7746648" cy="494110"/>
          </a:xfrm>
          <a:prstGeom prst="rect">
            <a:avLst/>
          </a:prstGeom>
        </p:spPr>
        <p:txBody>
          <a:bodyPr wrap="square" lIns="0" tIns="0" rIns="0" bIns="0" rtlCol="0" anchor="t">
            <a:spAutoFit/>
          </a:bodyPr>
          <a:lstStyle/>
          <a:p>
            <a:pPr marL="457200" indent="-457200">
              <a:lnSpc>
                <a:spcPts val="4200"/>
              </a:lnSpc>
              <a:buFont typeface="Wingdings" pitchFamily="2" charset="2"/>
              <a:buChar char="Ø"/>
            </a:pP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Tăng</a:t>
            </a: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 Cường Bảo </a:t>
            </a: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Mật</a:t>
            </a: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Hệ</a:t>
            </a: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Thống</a:t>
            </a:r>
            <a:r>
              <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3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Mạng</a:t>
            </a:r>
            <a:endParaRPr lang="en-US" sz="3000"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sp>
        <p:nvSpPr>
          <p:cNvPr id="28" name="AutoShape 28"/>
          <p:cNvSpPr/>
          <p:nvPr/>
        </p:nvSpPr>
        <p:spPr>
          <a:xfrm>
            <a:off x="1176528" y="-942850"/>
            <a:ext cx="7969492" cy="0"/>
          </a:xfrm>
          <a:prstGeom prst="line">
            <a:avLst/>
          </a:prstGeom>
          <a:ln w="9525" cap="flat">
            <a:solidFill>
              <a:srgbClr val="FFFFFF"/>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29" name="AutoShape 29"/>
          <p:cNvSpPr/>
          <p:nvPr/>
        </p:nvSpPr>
        <p:spPr>
          <a:xfrm>
            <a:off x="7620000" y="-342900"/>
            <a:ext cx="7969492" cy="0"/>
          </a:xfrm>
          <a:prstGeom prst="line">
            <a:avLst/>
          </a:prstGeom>
          <a:ln w="9525" cap="flat">
            <a:solidFill>
              <a:srgbClr val="FFFFFF"/>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30" name="Freeform 30"/>
          <p:cNvSpPr/>
          <p:nvPr/>
        </p:nvSpPr>
        <p:spPr>
          <a:xfrm flipH="1" flipV="1">
            <a:off x="13537869" y="6182563"/>
            <a:ext cx="4750130" cy="4114800"/>
          </a:xfrm>
          <a:custGeom>
            <a:avLst/>
            <a:gdLst/>
            <a:ahLst/>
            <a:cxnLst/>
            <a:rect l="l" t="t" r="r" b="b"/>
            <a:pathLst>
              <a:path w="4750130" h="4114800">
                <a:moveTo>
                  <a:pt x="4750130" y="4114800"/>
                </a:moveTo>
                <a:lnTo>
                  <a:pt x="0" y="4114800"/>
                </a:lnTo>
                <a:lnTo>
                  <a:pt x="0" y="0"/>
                </a:lnTo>
                <a:lnTo>
                  <a:pt x="4750130" y="0"/>
                </a:lnTo>
                <a:lnTo>
                  <a:pt x="4750130" y="411480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1" name="Freeform 31"/>
          <p:cNvSpPr/>
          <p:nvPr/>
        </p:nvSpPr>
        <p:spPr>
          <a:xfrm>
            <a:off x="780591" y="9245615"/>
            <a:ext cx="1375046" cy="605014"/>
          </a:xfrm>
          <a:custGeom>
            <a:avLst/>
            <a:gdLst/>
            <a:ahLst/>
            <a:cxnLst/>
            <a:rect l="l" t="t" r="r" b="b"/>
            <a:pathLst>
              <a:path w="1688601" h="742977">
                <a:moveTo>
                  <a:pt x="0" y="0"/>
                </a:moveTo>
                <a:lnTo>
                  <a:pt x="1688601" y="0"/>
                </a:lnTo>
                <a:lnTo>
                  <a:pt x="1688601" y="742977"/>
                </a:lnTo>
                <a:lnTo>
                  <a:pt x="0" y="742977"/>
                </a:lnTo>
                <a:lnTo>
                  <a:pt x="0" y="0"/>
                </a:lnTo>
                <a:close/>
              </a:path>
            </a:pathLst>
          </a:custGeom>
          <a:blipFill>
            <a:blip r:embed="rId4">
              <a:extLst>
                <a:ext uri="{96DAC541-7B7A-43D3-8B79-37D633B846F1}">
                  <asvg:svgBlip xmlns:asvg="http://schemas.microsoft.com/office/drawing/2016/SVG/main" r:embed="rId5"/>
                </a:ext>
              </a:extLst>
            </a:blip>
            <a:stretch>
              <a:fillRect l="-15343" b="-38609"/>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46C94369-E591-1FA0-5FDF-6DB91985D1DF}"/>
              </a:ext>
            </a:extLst>
          </p:cNvPr>
          <p:cNvSpPr txBox="1"/>
          <p:nvPr/>
        </p:nvSpPr>
        <p:spPr>
          <a:xfrm>
            <a:off x="-821094" y="2948473"/>
            <a:ext cx="184731" cy="369332"/>
          </a:xfrm>
          <a:prstGeom prst="rect">
            <a:avLst/>
          </a:prstGeom>
          <a:noFill/>
        </p:spPr>
        <p:txBody>
          <a:bodyPr wrap="none" rtlCol="0">
            <a:spAutoFit/>
          </a:bodyPr>
          <a:lstStyle/>
          <a:p>
            <a:endParaRPr lang="en-VN" dirty="0"/>
          </a:p>
        </p:txBody>
      </p:sp>
      <p:pic>
        <p:nvPicPr>
          <p:cNvPr id="37" name="Picture 36" descr="A blue and white logo&#10;&#10;AI-generated content may be incorrect.">
            <a:extLst>
              <a:ext uri="{FF2B5EF4-FFF2-40B4-BE49-F238E27FC236}">
                <a16:creationId xmlns:a16="http://schemas.microsoft.com/office/drawing/2014/main" id="{2EE9705F-12DF-A458-9D42-B3EF5E6F86F1}"/>
              </a:ext>
            </a:extLst>
          </p:cNvPr>
          <p:cNvPicPr>
            <a:picLocks noChangeAspect="1"/>
          </p:cNvPicPr>
          <p:nvPr/>
        </p:nvPicPr>
        <p:blipFill>
          <a:blip r:embed="rId8" cstate="print">
            <a:extLst>
              <a:ext uri="{28A0092B-C50C-407E-A947-70E740481C1C}">
                <a14:useLocalDpi xmlns:a14="http://schemas.microsoft.com/office/drawing/2010/main" val="0"/>
              </a:ext>
            </a:extLst>
          </a:blip>
          <a:srcRect l="25698" t="16499" r="28157" b="15415"/>
          <a:stretch>
            <a:fillRect/>
          </a:stretch>
        </p:blipFill>
        <p:spPr>
          <a:xfrm>
            <a:off x="10287115" y="2399106"/>
            <a:ext cx="7423127" cy="6160836"/>
          </a:xfrm>
          <a:prstGeom prst="rect">
            <a:avLst/>
          </a:prstGeom>
        </p:spPr>
      </p:pic>
      <p:sp>
        <p:nvSpPr>
          <p:cNvPr id="38" name="Freeform 29">
            <a:extLst>
              <a:ext uri="{FF2B5EF4-FFF2-40B4-BE49-F238E27FC236}">
                <a16:creationId xmlns:a16="http://schemas.microsoft.com/office/drawing/2014/main" id="{9F423DF6-4D68-6222-45F5-07FA6B90DD41}"/>
              </a:ext>
            </a:extLst>
          </p:cNvPr>
          <p:cNvSpPr/>
          <p:nvPr/>
        </p:nvSpPr>
        <p:spPr>
          <a:xfrm>
            <a:off x="341095" y="321736"/>
            <a:ext cx="1049718" cy="951863"/>
          </a:xfrm>
          <a:custGeom>
            <a:avLst/>
            <a:gdLst/>
            <a:ahLst/>
            <a:cxnLst/>
            <a:rect l="l" t="t" r="r" b="b"/>
            <a:pathLst>
              <a:path w="1049718" h="951863">
                <a:moveTo>
                  <a:pt x="0" y="0"/>
                </a:moveTo>
                <a:lnTo>
                  <a:pt x="1049718" y="0"/>
                </a:lnTo>
                <a:lnTo>
                  <a:pt x="1049718" y="951864"/>
                </a:lnTo>
                <a:lnTo>
                  <a:pt x="0" y="951864"/>
                </a:lnTo>
                <a:lnTo>
                  <a:pt x="0" y="0"/>
                </a:lnTo>
                <a:close/>
              </a:path>
            </a:pathLst>
          </a:custGeom>
          <a:blipFill>
            <a:blip r:embed="rId9"/>
            <a:stretch>
              <a:fillRect/>
            </a:stretch>
          </a:blipFill>
        </p:spPr>
        <p:txBody>
          <a:bodyPr/>
          <a:lstStyle/>
          <a:p>
            <a:endParaRPr lang="en-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659301">
            <a:off x="11633706" y="-2169511"/>
            <a:ext cx="3184831" cy="14385551"/>
            <a:chOff x="0" y="0"/>
            <a:chExt cx="838803" cy="3410375"/>
          </a:xfrm>
        </p:grpSpPr>
        <p:sp>
          <p:nvSpPr>
            <p:cNvPr id="6" name="Freeform 6"/>
            <p:cNvSpPr/>
            <p:nvPr/>
          </p:nvSpPr>
          <p:spPr>
            <a:xfrm>
              <a:off x="0" y="0"/>
              <a:ext cx="838803" cy="3410376"/>
            </a:xfrm>
            <a:custGeom>
              <a:avLst/>
              <a:gdLst/>
              <a:ahLst/>
              <a:cxnLst/>
              <a:rect l="l" t="t" r="r" b="b"/>
              <a:pathLst>
                <a:path w="838803" h="3410376">
                  <a:moveTo>
                    <a:pt x="0" y="0"/>
                  </a:moveTo>
                  <a:lnTo>
                    <a:pt x="838803" y="0"/>
                  </a:lnTo>
                  <a:lnTo>
                    <a:pt x="838803" y="3410376"/>
                  </a:lnTo>
                  <a:lnTo>
                    <a:pt x="0" y="3410376"/>
                  </a:lnTo>
                  <a:close/>
                </a:path>
              </a:pathLst>
            </a:custGeom>
            <a:solidFill>
              <a:srgbClr val="F46F24"/>
            </a:solidFill>
          </p:spPr>
          <p:txBody>
            <a:bodyPr/>
            <a:lstStyle/>
            <a:p>
              <a:endParaRPr lang="en-VN"/>
            </a:p>
          </p:txBody>
        </p:sp>
        <p:sp>
          <p:nvSpPr>
            <p:cNvPr id="7" name="TextBox 7"/>
            <p:cNvSpPr txBox="1"/>
            <p:nvPr/>
          </p:nvSpPr>
          <p:spPr>
            <a:xfrm>
              <a:off x="0" y="-47625"/>
              <a:ext cx="838803" cy="3458000"/>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rot="1659301">
            <a:off x="13101298" y="-1699316"/>
            <a:ext cx="9501060" cy="16856048"/>
            <a:chOff x="0" y="0"/>
            <a:chExt cx="2502337" cy="4439453"/>
          </a:xfrm>
        </p:grpSpPr>
        <p:sp>
          <p:nvSpPr>
            <p:cNvPr id="9" name="Freeform 9"/>
            <p:cNvSpPr/>
            <p:nvPr/>
          </p:nvSpPr>
          <p:spPr>
            <a:xfrm>
              <a:off x="0" y="0"/>
              <a:ext cx="2502337" cy="4439453"/>
            </a:xfrm>
            <a:custGeom>
              <a:avLst/>
              <a:gdLst/>
              <a:ahLst/>
              <a:cxnLst/>
              <a:rect l="l" t="t" r="r" b="b"/>
              <a:pathLst>
                <a:path w="2502337" h="4439453">
                  <a:moveTo>
                    <a:pt x="0" y="0"/>
                  </a:moveTo>
                  <a:lnTo>
                    <a:pt x="2502337" y="0"/>
                  </a:lnTo>
                  <a:lnTo>
                    <a:pt x="2502337" y="4439453"/>
                  </a:lnTo>
                  <a:lnTo>
                    <a:pt x="0" y="4439453"/>
                  </a:lnTo>
                  <a:close/>
                </a:path>
              </a:pathLst>
            </a:custGeom>
            <a:solidFill>
              <a:srgbClr val="FF914D"/>
            </a:solidFill>
          </p:spPr>
          <p:txBody>
            <a:bodyPr/>
            <a:lstStyle/>
            <a:p>
              <a:endParaRPr lang="en-VN"/>
            </a:p>
          </p:txBody>
        </p:sp>
        <p:sp>
          <p:nvSpPr>
            <p:cNvPr id="10" name="TextBox 10"/>
            <p:cNvSpPr txBox="1"/>
            <p:nvPr/>
          </p:nvSpPr>
          <p:spPr>
            <a:xfrm>
              <a:off x="0" y="-47625"/>
              <a:ext cx="2502337" cy="4487078"/>
            </a:xfrm>
            <a:prstGeom prst="rect">
              <a:avLst/>
            </a:prstGeom>
          </p:spPr>
          <p:txBody>
            <a:bodyPr lIns="50800" tIns="50800" rIns="50800" bIns="50800" rtlCol="0" anchor="ctr"/>
            <a:lstStyle/>
            <a:p>
              <a:pPr algn="ctr">
                <a:lnSpc>
                  <a:spcPts val="3220"/>
                </a:lnSpc>
              </a:pPr>
              <a:endParaRPr/>
            </a:p>
          </p:txBody>
        </p:sp>
      </p:grpSp>
      <p:sp>
        <p:nvSpPr>
          <p:cNvPr id="11" name="TextBox 11"/>
          <p:cNvSpPr txBox="1"/>
          <p:nvPr/>
        </p:nvSpPr>
        <p:spPr>
          <a:xfrm>
            <a:off x="1757491" y="1652457"/>
            <a:ext cx="8324696" cy="1846659"/>
          </a:xfrm>
          <a:prstGeom prst="rect">
            <a:avLst/>
          </a:prstGeom>
        </p:spPr>
        <p:txBody>
          <a:bodyPr wrap="square" lIns="0" tIns="0" rIns="0" bIns="0" rtlCol="0" anchor="t">
            <a:spAutoFit/>
          </a:bodyPr>
          <a:lstStyle/>
          <a:p>
            <a:r>
              <a:rPr lang="en-US" sz="6000" b="1" dirty="0">
                <a:solidFill>
                  <a:srgbClr val="FF924C"/>
                </a:solidFill>
                <a:latin typeface="Times New Roman" panose="02020603050405020304" pitchFamily="18" charset="0"/>
                <a:ea typeface="Montserrat Bold"/>
                <a:cs typeface="Times New Roman" panose="02020603050405020304" pitchFamily="18" charset="0"/>
                <a:sym typeface="Montserrat Bold"/>
              </a:rPr>
              <a:t>PHẠM VI VÀ PHƯƠNG PHÁP NGHIÊN CỨU</a:t>
            </a:r>
          </a:p>
        </p:txBody>
      </p:sp>
      <p:sp>
        <p:nvSpPr>
          <p:cNvPr id="14" name="TextBox 14"/>
          <p:cNvSpPr txBox="1"/>
          <p:nvPr/>
        </p:nvSpPr>
        <p:spPr>
          <a:xfrm>
            <a:off x="858176" y="3995390"/>
            <a:ext cx="8640241" cy="1060230"/>
          </a:xfrm>
          <a:prstGeom prst="rect">
            <a:avLst/>
          </a:prstGeom>
        </p:spPr>
        <p:txBody>
          <a:bodyPr lIns="50800" tIns="50800" rIns="50800" bIns="50800" rtlCol="0" anchor="ctr"/>
          <a:lstStyle/>
          <a:p>
            <a:pPr algn="ctr">
              <a:lnSpc>
                <a:spcPts val="3220"/>
              </a:lnSpc>
            </a:pPr>
            <a:endParaRPr/>
          </a:p>
        </p:txBody>
      </p:sp>
      <p:sp>
        <p:nvSpPr>
          <p:cNvPr id="15" name="TextBox 15"/>
          <p:cNvSpPr txBox="1"/>
          <p:nvPr/>
        </p:nvSpPr>
        <p:spPr>
          <a:xfrm>
            <a:off x="1761138" y="3547845"/>
            <a:ext cx="7831450" cy="874598"/>
          </a:xfrm>
          <a:prstGeom prst="rect">
            <a:avLst/>
          </a:prstGeom>
        </p:spPr>
        <p:txBody>
          <a:bodyPr lIns="0" tIns="0" rIns="0" bIns="0" rtlCol="0" anchor="t">
            <a:spAutoFit/>
          </a:bodyPr>
          <a:lstStyle/>
          <a:p>
            <a:pPr algn="l">
              <a:lnSpc>
                <a:spcPts val="8049"/>
              </a:lnSpc>
            </a:pPr>
            <a:r>
              <a:rPr lang="en-US" sz="3200" b="1" dirty="0">
                <a:solidFill>
                  <a:srgbClr val="12151A"/>
                </a:solidFill>
                <a:latin typeface="Times New Roman" panose="02020603050405020304" pitchFamily="18" charset="0"/>
                <a:ea typeface="Inter"/>
                <a:cs typeface="Times New Roman" panose="02020603050405020304" pitchFamily="18" charset="0"/>
                <a:sym typeface="Inter"/>
              </a:rPr>
              <a:t>Phạm vi:</a:t>
            </a:r>
          </a:p>
        </p:txBody>
      </p:sp>
      <p:sp>
        <p:nvSpPr>
          <p:cNvPr id="16" name="TextBox 16"/>
          <p:cNvSpPr txBox="1"/>
          <p:nvPr/>
        </p:nvSpPr>
        <p:spPr>
          <a:xfrm>
            <a:off x="1708012" y="6245329"/>
            <a:ext cx="6669940" cy="2463800"/>
          </a:xfrm>
          <a:prstGeom prst="rect">
            <a:avLst/>
          </a:prstGeom>
        </p:spPr>
        <p:txBody>
          <a:bodyPr lIns="0" tIns="0" rIns="0" bIns="0" rtlCol="0" anchor="t">
            <a:spAutoFit/>
          </a:bodyPr>
          <a:lstStyle/>
          <a:p>
            <a:pPr marL="755651" lvl="1" indent="-377825" algn="l">
              <a:lnSpc>
                <a:spcPts val="4900"/>
              </a:lnSpc>
              <a:buFont typeface="Arial"/>
              <a:buChar char="•"/>
            </a:pPr>
            <a:r>
              <a:rPr lang="en-US" sz="3200" dirty="0" err="1">
                <a:latin typeface="Times New Roman" panose="02020603050405020304" pitchFamily="18" charset="0"/>
                <a:ea typeface="Inter"/>
                <a:cs typeface="Times New Roman" panose="02020603050405020304" pitchFamily="18" charset="0"/>
                <a:sym typeface="Inter"/>
              </a:rPr>
              <a:t>Khảo</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sát</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thực</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tế</a:t>
            </a:r>
            <a:endParaRPr lang="en-US" sz="3200" dirty="0">
              <a:latin typeface="Times New Roman" panose="02020603050405020304" pitchFamily="18" charset="0"/>
              <a:ea typeface="Inter"/>
              <a:cs typeface="Times New Roman" panose="02020603050405020304" pitchFamily="18" charset="0"/>
              <a:sym typeface="Inter"/>
            </a:endParaRPr>
          </a:p>
          <a:p>
            <a:pPr marL="755651" lvl="1" indent="-377825" algn="l">
              <a:lnSpc>
                <a:spcPts val="4900"/>
              </a:lnSpc>
              <a:buFont typeface="Arial"/>
              <a:buChar char="•"/>
            </a:pPr>
            <a:r>
              <a:rPr lang="en-US" sz="3200" dirty="0" err="1">
                <a:latin typeface="Times New Roman" panose="02020603050405020304" pitchFamily="18" charset="0"/>
                <a:ea typeface="Inter"/>
                <a:cs typeface="Times New Roman" panose="02020603050405020304" pitchFamily="18" charset="0"/>
                <a:sym typeface="Inter"/>
              </a:rPr>
              <a:t>Phân</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tích</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tài</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liệu</a:t>
            </a:r>
            <a:endParaRPr lang="en-US" sz="3200" dirty="0">
              <a:latin typeface="Times New Roman" panose="02020603050405020304" pitchFamily="18" charset="0"/>
              <a:ea typeface="Inter"/>
              <a:cs typeface="Times New Roman" panose="02020603050405020304" pitchFamily="18" charset="0"/>
              <a:sym typeface="Inter"/>
            </a:endParaRPr>
          </a:p>
          <a:p>
            <a:pPr marL="755651" lvl="1" indent="-377825" algn="l">
              <a:lnSpc>
                <a:spcPts val="4900"/>
              </a:lnSpc>
              <a:buFont typeface="Arial"/>
              <a:buChar char="•"/>
            </a:pPr>
            <a:r>
              <a:rPr lang="en-US" sz="3200" dirty="0" err="1">
                <a:latin typeface="Times New Roman" panose="02020603050405020304" pitchFamily="18" charset="0"/>
                <a:ea typeface="Inter"/>
                <a:cs typeface="Times New Roman" panose="02020603050405020304" pitchFamily="18" charset="0"/>
                <a:sym typeface="Inter"/>
              </a:rPr>
              <a:t>Thực</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nghiệm</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mô</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phỏng</a:t>
            </a:r>
            <a:endParaRPr lang="en-US" sz="3200" dirty="0">
              <a:latin typeface="Times New Roman" panose="02020603050405020304" pitchFamily="18" charset="0"/>
              <a:ea typeface="Inter"/>
              <a:cs typeface="Times New Roman" panose="02020603050405020304" pitchFamily="18" charset="0"/>
              <a:sym typeface="Inter"/>
            </a:endParaRPr>
          </a:p>
          <a:p>
            <a:pPr marL="755651" lvl="1" indent="-377825" algn="l">
              <a:lnSpc>
                <a:spcPts val="4900"/>
              </a:lnSpc>
              <a:buFont typeface="Arial"/>
              <a:buChar char="•"/>
            </a:pPr>
            <a:r>
              <a:rPr lang="en-US" sz="3200" dirty="0" err="1">
                <a:latin typeface="Times New Roman" panose="02020603050405020304" pitchFamily="18" charset="0"/>
                <a:ea typeface="Inter"/>
                <a:cs typeface="Times New Roman" panose="02020603050405020304" pitchFamily="18" charset="0"/>
                <a:sym typeface="Inter"/>
              </a:rPr>
              <a:t>Đánh</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giá</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hiệu</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quả</a:t>
            </a:r>
            <a:endParaRPr lang="en-US" sz="3200" dirty="0">
              <a:latin typeface="Times New Roman" panose="02020603050405020304" pitchFamily="18" charset="0"/>
              <a:ea typeface="Inter"/>
              <a:cs typeface="Times New Roman" panose="02020603050405020304" pitchFamily="18" charset="0"/>
              <a:sym typeface="Inter"/>
            </a:endParaRPr>
          </a:p>
        </p:txBody>
      </p:sp>
      <p:grpSp>
        <p:nvGrpSpPr>
          <p:cNvPr id="17" name="Group 17"/>
          <p:cNvGrpSpPr/>
          <p:nvPr/>
        </p:nvGrpSpPr>
        <p:grpSpPr>
          <a:xfrm rot="-1255308">
            <a:off x="9887440" y="703207"/>
            <a:ext cx="8174385" cy="817438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BB0404"/>
              </a:solidFill>
              <a:prstDash val="solid"/>
              <a:miter/>
            </a:ln>
          </p:spPr>
          <p:txBody>
            <a:bodyPr/>
            <a:lstStyle/>
            <a:p>
              <a:endParaRPr lang="en-VN"/>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grpSp>
        <p:nvGrpSpPr>
          <p:cNvPr id="20" name="Group 20"/>
          <p:cNvGrpSpPr/>
          <p:nvPr/>
        </p:nvGrpSpPr>
        <p:grpSpPr>
          <a:xfrm>
            <a:off x="10450616" y="1174709"/>
            <a:ext cx="7014105" cy="70141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8277" r="-28277"/>
              </a:stretch>
            </a:blipFill>
            <a:ln w="266700" cap="sq">
              <a:solidFill>
                <a:srgbClr val="FFFFFF"/>
              </a:solidFill>
              <a:prstDash val="solid"/>
              <a:miter/>
            </a:ln>
          </p:spPr>
          <p:txBody>
            <a:bodyPr/>
            <a:lstStyle/>
            <a:p>
              <a:endParaRPr lang="en-VN"/>
            </a:p>
          </p:txBody>
        </p:sp>
      </p:grpSp>
      <p:sp>
        <p:nvSpPr>
          <p:cNvPr id="22" name="Freeform 22"/>
          <p:cNvSpPr/>
          <p:nvPr/>
        </p:nvSpPr>
        <p:spPr>
          <a:xfrm>
            <a:off x="10979562" y="566636"/>
            <a:ext cx="1050156" cy="462064"/>
          </a:xfrm>
          <a:custGeom>
            <a:avLst/>
            <a:gdLst/>
            <a:ahLst/>
            <a:cxnLst/>
            <a:rect l="l" t="t" r="r" b="b"/>
            <a:pathLst>
              <a:path w="1050156" h="462064">
                <a:moveTo>
                  <a:pt x="0" y="0"/>
                </a:moveTo>
                <a:lnTo>
                  <a:pt x="1050156" y="0"/>
                </a:lnTo>
                <a:lnTo>
                  <a:pt x="1050156" y="462064"/>
                </a:lnTo>
                <a:lnTo>
                  <a:pt x="0" y="462064"/>
                </a:lnTo>
                <a:lnTo>
                  <a:pt x="0" y="0"/>
                </a:lnTo>
                <a:close/>
              </a:path>
            </a:pathLst>
          </a:custGeom>
          <a:blipFill>
            <a:blip r:embed="rId3">
              <a:extLst>
                <a:ext uri="{96DAC541-7B7A-43D3-8B79-37D633B846F1}">
                  <asvg:svgBlip xmlns:asvg="http://schemas.microsoft.com/office/drawing/2016/SVG/main" r:embed="rId4"/>
                </a:ext>
              </a:extLst>
            </a:blip>
            <a:stretch>
              <a:fillRect l="-15343" b="-38609"/>
            </a:stretch>
          </a:blipFill>
        </p:spPr>
        <p:txBody>
          <a:bodyPr/>
          <a:lstStyle/>
          <a:p>
            <a:endParaRPr lang="en-VN"/>
          </a:p>
        </p:txBody>
      </p:sp>
      <p:sp>
        <p:nvSpPr>
          <p:cNvPr id="23" name="Freeform 23"/>
          <p:cNvSpPr/>
          <p:nvPr/>
        </p:nvSpPr>
        <p:spPr>
          <a:xfrm flipH="1">
            <a:off x="14712507" y="9044149"/>
            <a:ext cx="2671989" cy="2671989"/>
          </a:xfrm>
          <a:custGeom>
            <a:avLst/>
            <a:gdLst/>
            <a:ahLst/>
            <a:cxnLst/>
            <a:rect l="l" t="t" r="r" b="b"/>
            <a:pathLst>
              <a:path w="2671989" h="2671989">
                <a:moveTo>
                  <a:pt x="2671989" y="0"/>
                </a:moveTo>
                <a:lnTo>
                  <a:pt x="0" y="0"/>
                </a:lnTo>
                <a:lnTo>
                  <a:pt x="0" y="2671989"/>
                </a:lnTo>
                <a:lnTo>
                  <a:pt x="2671989" y="2671989"/>
                </a:lnTo>
                <a:lnTo>
                  <a:pt x="2671989" y="0"/>
                </a:lnTo>
                <a:close/>
              </a:path>
            </a:pathLst>
          </a:custGeom>
          <a:blipFill>
            <a:blip r:embed="rId5"/>
            <a:stretch>
              <a:fillRect/>
            </a:stretch>
          </a:blipFill>
        </p:spPr>
        <p:txBody>
          <a:bodyPr/>
          <a:lstStyle/>
          <a:p>
            <a:endParaRPr lang="en-VN"/>
          </a:p>
        </p:txBody>
      </p:sp>
      <p:sp>
        <p:nvSpPr>
          <p:cNvPr id="24" name="Freeform 24"/>
          <p:cNvSpPr/>
          <p:nvPr/>
        </p:nvSpPr>
        <p:spPr>
          <a:xfrm>
            <a:off x="10173371" y="2201239"/>
            <a:ext cx="806191" cy="807200"/>
          </a:xfrm>
          <a:custGeom>
            <a:avLst/>
            <a:gdLst/>
            <a:ahLst/>
            <a:cxnLst/>
            <a:rect l="l" t="t" r="r" b="b"/>
            <a:pathLst>
              <a:path w="806191" h="807200">
                <a:moveTo>
                  <a:pt x="0" y="0"/>
                </a:moveTo>
                <a:lnTo>
                  <a:pt x="806191" y="0"/>
                </a:lnTo>
                <a:lnTo>
                  <a:pt x="806191" y="807201"/>
                </a:lnTo>
                <a:lnTo>
                  <a:pt x="0" y="807201"/>
                </a:lnTo>
                <a:lnTo>
                  <a:pt x="0" y="0"/>
                </a:lnTo>
                <a:close/>
              </a:path>
            </a:pathLst>
          </a:custGeom>
          <a:blipFill>
            <a:blip r:embed="rId6"/>
            <a:stretch>
              <a:fillRect/>
            </a:stretch>
          </a:blipFill>
        </p:spPr>
        <p:txBody>
          <a:bodyPr/>
          <a:lstStyle/>
          <a:p>
            <a:endParaRPr lang="en-VN"/>
          </a:p>
        </p:txBody>
      </p:sp>
      <p:sp>
        <p:nvSpPr>
          <p:cNvPr id="27" name="TextBox 27"/>
          <p:cNvSpPr txBox="1"/>
          <p:nvPr/>
        </p:nvSpPr>
        <p:spPr>
          <a:xfrm>
            <a:off x="1770461" y="3162524"/>
            <a:ext cx="6185338" cy="356664"/>
          </a:xfrm>
          <a:prstGeom prst="rect">
            <a:avLst/>
          </a:prstGeom>
        </p:spPr>
        <p:txBody>
          <a:bodyPr lIns="50800" tIns="50800" rIns="50800" bIns="50800" rtlCol="0" anchor="ctr"/>
          <a:lstStyle/>
          <a:p>
            <a:pPr algn="ctr">
              <a:lnSpc>
                <a:spcPts val="3220"/>
              </a:lnSpc>
            </a:pPr>
            <a:endParaRPr/>
          </a:p>
        </p:txBody>
      </p:sp>
      <p:sp>
        <p:nvSpPr>
          <p:cNvPr id="28" name="TextBox 28"/>
          <p:cNvSpPr txBox="1"/>
          <p:nvPr/>
        </p:nvSpPr>
        <p:spPr>
          <a:xfrm>
            <a:off x="1770461" y="5240054"/>
            <a:ext cx="3478510" cy="907417"/>
          </a:xfrm>
          <a:prstGeom prst="rect">
            <a:avLst/>
          </a:prstGeom>
        </p:spPr>
        <p:txBody>
          <a:bodyPr lIns="0" tIns="0" rIns="0" bIns="0" rtlCol="0" anchor="t">
            <a:spAutoFit/>
          </a:bodyPr>
          <a:lstStyle/>
          <a:p>
            <a:pPr algn="l">
              <a:lnSpc>
                <a:spcPts val="8154"/>
              </a:lnSpc>
            </a:pPr>
            <a:r>
              <a:rPr lang="en-US" sz="3200" b="1" dirty="0">
                <a:solidFill>
                  <a:srgbClr val="12151A"/>
                </a:solidFill>
                <a:latin typeface="Times New Roman" panose="02020603050405020304" pitchFamily="18" charset="0"/>
                <a:ea typeface="Inter"/>
                <a:cs typeface="Times New Roman" panose="02020603050405020304" pitchFamily="18" charset="0"/>
                <a:sym typeface="Inter"/>
              </a:rPr>
              <a:t>Phương </a:t>
            </a:r>
            <a:r>
              <a:rPr lang="en-US" sz="3200" b="1" dirty="0" err="1">
                <a:solidFill>
                  <a:srgbClr val="12151A"/>
                </a:solidFill>
                <a:latin typeface="Times New Roman" panose="02020603050405020304" pitchFamily="18" charset="0"/>
                <a:ea typeface="Inter"/>
                <a:cs typeface="Times New Roman" panose="02020603050405020304" pitchFamily="18" charset="0"/>
                <a:sym typeface="Inter"/>
              </a:rPr>
              <a:t>pháp</a:t>
            </a:r>
            <a:r>
              <a:rPr lang="en-US" sz="3200" b="1" dirty="0">
                <a:solidFill>
                  <a:srgbClr val="12151A"/>
                </a:solidFill>
                <a:latin typeface="Times New Roman" panose="02020603050405020304" pitchFamily="18" charset="0"/>
                <a:ea typeface="Inter"/>
                <a:cs typeface="Times New Roman" panose="02020603050405020304" pitchFamily="18" charset="0"/>
                <a:sym typeface="Inter"/>
              </a:rPr>
              <a:t>:</a:t>
            </a:r>
          </a:p>
        </p:txBody>
      </p:sp>
      <p:sp>
        <p:nvSpPr>
          <p:cNvPr id="29" name="Freeform 29"/>
          <p:cNvSpPr/>
          <p:nvPr/>
        </p:nvSpPr>
        <p:spPr>
          <a:xfrm>
            <a:off x="341095" y="321736"/>
            <a:ext cx="1049718" cy="951863"/>
          </a:xfrm>
          <a:custGeom>
            <a:avLst/>
            <a:gdLst/>
            <a:ahLst/>
            <a:cxnLst/>
            <a:rect l="l" t="t" r="r" b="b"/>
            <a:pathLst>
              <a:path w="1049718" h="951863">
                <a:moveTo>
                  <a:pt x="0" y="0"/>
                </a:moveTo>
                <a:lnTo>
                  <a:pt x="1049718" y="0"/>
                </a:lnTo>
                <a:lnTo>
                  <a:pt x="1049718" y="951864"/>
                </a:lnTo>
                <a:lnTo>
                  <a:pt x="0" y="951864"/>
                </a:lnTo>
                <a:lnTo>
                  <a:pt x="0" y="0"/>
                </a:lnTo>
                <a:close/>
              </a:path>
            </a:pathLst>
          </a:custGeom>
          <a:blipFill>
            <a:blip r:embed="rId7"/>
            <a:stretch>
              <a:fillRect/>
            </a:stretch>
          </a:blipFill>
        </p:spPr>
        <p:txBody>
          <a:bodyPr/>
          <a:lstStyle/>
          <a:p>
            <a:endParaRPr lang="en-VN"/>
          </a:p>
        </p:txBody>
      </p:sp>
      <p:sp>
        <p:nvSpPr>
          <p:cNvPr id="31" name="TextBox 30">
            <a:extLst>
              <a:ext uri="{FF2B5EF4-FFF2-40B4-BE49-F238E27FC236}">
                <a16:creationId xmlns:a16="http://schemas.microsoft.com/office/drawing/2014/main" id="{59A69A52-DA5E-BAA7-D618-30DC71F4F275}"/>
              </a:ext>
            </a:extLst>
          </p:cNvPr>
          <p:cNvSpPr txBox="1"/>
          <p:nvPr/>
        </p:nvSpPr>
        <p:spPr>
          <a:xfrm>
            <a:off x="1708012" y="4237644"/>
            <a:ext cx="6185338" cy="969946"/>
          </a:xfrm>
          <a:prstGeom prst="rect">
            <a:avLst/>
          </a:prstGeom>
          <a:noFill/>
        </p:spPr>
        <p:txBody>
          <a:bodyPr wrap="square">
            <a:spAutoFit/>
          </a:bodyPr>
          <a:lstStyle/>
          <a:p>
            <a:pPr>
              <a:lnSpc>
                <a:spcPts val="8049"/>
              </a:lnSpc>
            </a:pPr>
            <a:r>
              <a:rPr lang="en-US" sz="3200" dirty="0">
                <a:latin typeface="Times New Roman" panose="02020603050405020304" pitchFamily="18" charset="0"/>
                <a:ea typeface="Inter"/>
                <a:cs typeface="Times New Roman" panose="02020603050405020304" pitchFamily="18" charset="0"/>
                <a:sym typeface="Inter"/>
              </a:rPr>
              <a:t>HPC </a:t>
            </a:r>
            <a:r>
              <a:rPr lang="en-US" sz="3200" dirty="0" err="1">
                <a:latin typeface="Times New Roman" panose="02020603050405020304" pitchFamily="18" charset="0"/>
                <a:ea typeface="Inter"/>
                <a:cs typeface="Times New Roman" panose="02020603050405020304" pitchFamily="18" charset="0"/>
                <a:sym typeface="Inter"/>
              </a:rPr>
              <a:t>và</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hệ</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thống</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nội</a:t>
            </a:r>
            <a:r>
              <a:rPr lang="en-US" sz="3200" dirty="0">
                <a:latin typeface="Times New Roman" panose="02020603050405020304" pitchFamily="18" charset="0"/>
                <a:ea typeface="Inter"/>
                <a:cs typeface="Times New Roman" panose="02020603050405020304" pitchFamily="18" charset="0"/>
                <a:sym typeface="Inter"/>
              </a:rPr>
              <a:t> </a:t>
            </a:r>
            <a:r>
              <a:rPr lang="en-US" sz="3200" dirty="0" err="1">
                <a:latin typeface="Times New Roman" panose="02020603050405020304" pitchFamily="18" charset="0"/>
                <a:ea typeface="Inter"/>
                <a:cs typeface="Times New Roman" panose="02020603050405020304" pitchFamily="18" charset="0"/>
                <a:sym typeface="Inter"/>
              </a:rPr>
              <a:t>bộ</a:t>
            </a:r>
            <a:endParaRPr lang="en-US" sz="3200" dirty="0">
              <a:latin typeface="Times New Roman" panose="02020603050405020304" pitchFamily="18" charset="0"/>
              <a:ea typeface="Inter"/>
              <a:cs typeface="Times New Roman" panose="02020603050405020304" pitchFamily="18" charset="0"/>
              <a:sym typeface="Inter"/>
            </a:endParaRPr>
          </a:p>
        </p:txBody>
      </p:sp>
      <p:cxnSp>
        <p:nvCxnSpPr>
          <p:cNvPr id="35" name="Straight Connector 34">
            <a:extLst>
              <a:ext uri="{FF2B5EF4-FFF2-40B4-BE49-F238E27FC236}">
                <a16:creationId xmlns:a16="http://schemas.microsoft.com/office/drawing/2014/main" id="{E19FACCD-7C35-3293-9576-EFC18332E3D2}"/>
              </a:ext>
            </a:extLst>
          </p:cNvPr>
          <p:cNvCxnSpPr/>
          <p:nvPr/>
        </p:nvCxnSpPr>
        <p:spPr>
          <a:xfrm>
            <a:off x="1757491" y="5340081"/>
            <a:ext cx="5087539" cy="0"/>
          </a:xfrm>
          <a:prstGeom prst="line">
            <a:avLst/>
          </a:prstGeom>
          <a:ln w="19050">
            <a:solidFill>
              <a:srgbClr val="FF924C"/>
            </a:solidFill>
          </a:ln>
        </p:spPr>
        <p:style>
          <a:lnRef idx="1">
            <a:schemeClr val="accent2"/>
          </a:lnRef>
          <a:fillRef idx="0">
            <a:schemeClr val="accent2"/>
          </a:fillRef>
          <a:effectRef idx="0">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639800" y="997225"/>
            <a:ext cx="10839002" cy="108390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5" name="Freeform 5"/>
          <p:cNvSpPr/>
          <p:nvPr/>
        </p:nvSpPr>
        <p:spPr>
          <a:xfrm>
            <a:off x="14881587" y="9399743"/>
            <a:ext cx="2860005" cy="2860005"/>
          </a:xfrm>
          <a:custGeom>
            <a:avLst/>
            <a:gdLst/>
            <a:ahLst/>
            <a:cxnLst/>
            <a:rect l="l" t="t" r="r" b="b"/>
            <a:pathLst>
              <a:path w="2860005" h="2860005">
                <a:moveTo>
                  <a:pt x="0" y="0"/>
                </a:moveTo>
                <a:lnTo>
                  <a:pt x="2860006" y="0"/>
                </a:lnTo>
                <a:lnTo>
                  <a:pt x="2860006" y="2860005"/>
                </a:lnTo>
                <a:lnTo>
                  <a:pt x="0" y="2860005"/>
                </a:lnTo>
                <a:lnTo>
                  <a:pt x="0" y="0"/>
                </a:lnTo>
                <a:close/>
              </a:path>
            </a:pathLst>
          </a:custGeom>
          <a:blipFill>
            <a:blip r:embed="rId2"/>
            <a:stretch>
              <a:fillRect/>
            </a:stretch>
          </a:blipFill>
        </p:spPr>
        <p:txBody>
          <a:bodyPr/>
          <a:lstStyle/>
          <a:p>
            <a:endParaRPr lang="en-VN"/>
          </a:p>
        </p:txBody>
      </p:sp>
      <p:sp>
        <p:nvSpPr>
          <p:cNvPr id="6" name="Freeform 6"/>
          <p:cNvSpPr/>
          <p:nvPr/>
        </p:nvSpPr>
        <p:spPr>
          <a:xfrm>
            <a:off x="2783053" y="2174230"/>
            <a:ext cx="718055" cy="718953"/>
          </a:xfrm>
          <a:custGeom>
            <a:avLst/>
            <a:gdLst/>
            <a:ahLst/>
            <a:cxnLst/>
            <a:rect l="l" t="t" r="r" b="b"/>
            <a:pathLst>
              <a:path w="718055" h="718953">
                <a:moveTo>
                  <a:pt x="0" y="0"/>
                </a:moveTo>
                <a:lnTo>
                  <a:pt x="718054" y="0"/>
                </a:lnTo>
                <a:lnTo>
                  <a:pt x="718054" y="718954"/>
                </a:lnTo>
                <a:lnTo>
                  <a:pt x="0" y="718954"/>
                </a:lnTo>
                <a:lnTo>
                  <a:pt x="0" y="0"/>
                </a:lnTo>
                <a:close/>
              </a:path>
            </a:pathLst>
          </a:custGeom>
          <a:blipFill>
            <a:blip r:embed="rId3"/>
            <a:stretch>
              <a:fillRect/>
            </a:stretch>
          </a:blipFill>
        </p:spPr>
        <p:txBody>
          <a:bodyPr/>
          <a:lstStyle/>
          <a:p>
            <a:endParaRPr lang="en-VN"/>
          </a:p>
        </p:txBody>
      </p:sp>
      <p:sp>
        <p:nvSpPr>
          <p:cNvPr id="7" name="Freeform 7"/>
          <p:cNvSpPr/>
          <p:nvPr/>
        </p:nvSpPr>
        <p:spPr>
          <a:xfrm>
            <a:off x="-220686" y="-264348"/>
            <a:ext cx="4750130" cy="4114800"/>
          </a:xfrm>
          <a:custGeom>
            <a:avLst/>
            <a:gdLst/>
            <a:ahLst/>
            <a:cxnLst/>
            <a:rect l="l" t="t" r="r" b="b"/>
            <a:pathLst>
              <a:path w="4750130" h="4114800">
                <a:moveTo>
                  <a:pt x="0" y="0"/>
                </a:moveTo>
                <a:lnTo>
                  <a:pt x="4750130" y="0"/>
                </a:lnTo>
                <a:lnTo>
                  <a:pt x="475013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p>
        </p:txBody>
      </p:sp>
      <p:sp>
        <p:nvSpPr>
          <p:cNvPr id="9" name="Freeform 9"/>
          <p:cNvSpPr/>
          <p:nvPr/>
        </p:nvSpPr>
        <p:spPr>
          <a:xfrm>
            <a:off x="2762651" y="657211"/>
            <a:ext cx="1688601" cy="742977"/>
          </a:xfrm>
          <a:custGeom>
            <a:avLst/>
            <a:gdLst/>
            <a:ahLst/>
            <a:cxnLst/>
            <a:rect l="l" t="t" r="r" b="b"/>
            <a:pathLst>
              <a:path w="1688601" h="742977">
                <a:moveTo>
                  <a:pt x="0" y="0"/>
                </a:moveTo>
                <a:lnTo>
                  <a:pt x="1688601" y="0"/>
                </a:lnTo>
                <a:lnTo>
                  <a:pt x="1688601" y="742978"/>
                </a:lnTo>
                <a:lnTo>
                  <a:pt x="0" y="742978"/>
                </a:lnTo>
                <a:lnTo>
                  <a:pt x="0" y="0"/>
                </a:lnTo>
                <a:close/>
              </a:path>
            </a:pathLst>
          </a:custGeom>
          <a:blipFill>
            <a:blip r:embed="rId6">
              <a:extLst>
                <a:ext uri="{96DAC541-7B7A-43D3-8B79-37D633B846F1}">
                  <asvg:svgBlip xmlns:asvg="http://schemas.microsoft.com/office/drawing/2016/SVG/main" r:embed="rId7"/>
                </a:ext>
              </a:extLst>
            </a:blip>
            <a:stretch>
              <a:fillRect l="-15343" b="-38609"/>
            </a:stretch>
          </a:blipFill>
        </p:spPr>
        <p:txBody>
          <a:bodyPr/>
          <a:lstStyle/>
          <a:p>
            <a:endParaRPr lang="en-VN"/>
          </a:p>
        </p:txBody>
      </p:sp>
      <p:sp>
        <p:nvSpPr>
          <p:cNvPr id="10" name="Freeform 10"/>
          <p:cNvSpPr/>
          <p:nvPr/>
        </p:nvSpPr>
        <p:spPr>
          <a:xfrm>
            <a:off x="1084472" y="4088477"/>
            <a:ext cx="6875068" cy="5484822"/>
          </a:xfrm>
          <a:custGeom>
            <a:avLst/>
            <a:gdLst/>
            <a:ahLst/>
            <a:cxnLst/>
            <a:rect l="l" t="t" r="r" b="b"/>
            <a:pathLst>
              <a:path w="6875068" h="5484822">
                <a:moveTo>
                  <a:pt x="0" y="0"/>
                </a:moveTo>
                <a:lnTo>
                  <a:pt x="6875068" y="0"/>
                </a:lnTo>
                <a:lnTo>
                  <a:pt x="6875068" y="5484822"/>
                </a:lnTo>
                <a:lnTo>
                  <a:pt x="0" y="5484822"/>
                </a:lnTo>
                <a:lnTo>
                  <a:pt x="0" y="0"/>
                </a:lnTo>
                <a:close/>
              </a:path>
            </a:pathLst>
          </a:custGeom>
          <a:blipFill>
            <a:blip r:embed="rId8">
              <a:extLst>
                <a:ext uri="{96DAC541-7B7A-43D3-8B79-37D633B846F1}">
                  <asvg:svgBlip xmlns:asvg="http://schemas.microsoft.com/office/drawing/2016/SVG/main" r:embed="rId9"/>
                </a:ext>
              </a:extLst>
            </a:blip>
            <a:stretch>
              <a:fillRect b="-35327"/>
            </a:stretch>
          </a:blipFill>
        </p:spPr>
        <p:txBody>
          <a:bodyPr/>
          <a:lstStyle/>
          <a:p>
            <a:endParaRPr lang="en-VN"/>
          </a:p>
        </p:txBody>
      </p:sp>
      <p:grpSp>
        <p:nvGrpSpPr>
          <p:cNvPr id="11" name="Group 11"/>
          <p:cNvGrpSpPr/>
          <p:nvPr/>
        </p:nvGrpSpPr>
        <p:grpSpPr>
          <a:xfrm>
            <a:off x="6082095" y="8555045"/>
            <a:ext cx="597048" cy="1091562"/>
            <a:chOff x="0" y="0"/>
            <a:chExt cx="157247" cy="287490"/>
          </a:xfrm>
        </p:grpSpPr>
        <p:sp>
          <p:nvSpPr>
            <p:cNvPr id="12" name="Freeform 12"/>
            <p:cNvSpPr/>
            <p:nvPr/>
          </p:nvSpPr>
          <p:spPr>
            <a:xfrm>
              <a:off x="0" y="0"/>
              <a:ext cx="157247" cy="287490"/>
            </a:xfrm>
            <a:custGeom>
              <a:avLst/>
              <a:gdLst/>
              <a:ahLst/>
              <a:cxnLst/>
              <a:rect l="l" t="t" r="r" b="b"/>
              <a:pathLst>
                <a:path w="157247" h="287490">
                  <a:moveTo>
                    <a:pt x="0" y="0"/>
                  </a:moveTo>
                  <a:lnTo>
                    <a:pt x="157247" y="0"/>
                  </a:lnTo>
                  <a:lnTo>
                    <a:pt x="157247" y="287490"/>
                  </a:lnTo>
                  <a:lnTo>
                    <a:pt x="0" y="287490"/>
                  </a:lnTo>
                  <a:close/>
                </a:path>
              </a:pathLst>
            </a:custGeom>
            <a:solidFill>
              <a:srgbClr val="FF914D"/>
            </a:solidFill>
          </p:spPr>
          <p:txBody>
            <a:bodyPr/>
            <a:lstStyle/>
            <a:p>
              <a:endParaRPr lang="en-VN"/>
            </a:p>
          </p:txBody>
        </p:sp>
        <p:sp>
          <p:nvSpPr>
            <p:cNvPr id="13" name="TextBox 13"/>
            <p:cNvSpPr txBox="1"/>
            <p:nvPr/>
          </p:nvSpPr>
          <p:spPr>
            <a:xfrm>
              <a:off x="0" y="-38100"/>
              <a:ext cx="157247" cy="325590"/>
            </a:xfrm>
            <a:prstGeom prst="rect">
              <a:avLst/>
            </a:prstGeom>
          </p:spPr>
          <p:txBody>
            <a:bodyPr lIns="50800" tIns="50800" rIns="50800" bIns="50800" rtlCol="0" anchor="ctr"/>
            <a:lstStyle/>
            <a:p>
              <a:pPr algn="ctr">
                <a:lnSpc>
                  <a:spcPts val="3499"/>
                </a:lnSpc>
              </a:pPr>
              <a:endParaRPr/>
            </a:p>
          </p:txBody>
        </p:sp>
      </p:grpSp>
      <p:grpSp>
        <p:nvGrpSpPr>
          <p:cNvPr id="14" name="Group 14"/>
          <p:cNvGrpSpPr/>
          <p:nvPr/>
        </p:nvGrpSpPr>
        <p:grpSpPr>
          <a:xfrm>
            <a:off x="1763673" y="3950094"/>
            <a:ext cx="998978" cy="99897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09A"/>
            </a:solidFill>
            <a:ln w="95250" cap="sq">
              <a:solidFill>
                <a:srgbClr val="F2F2F2"/>
              </a:solidFill>
              <a:prstDash val="solid"/>
              <a:miter/>
            </a:ln>
          </p:spPr>
          <p:txBody>
            <a:bodyPr/>
            <a:lstStyle/>
            <a:p>
              <a:endParaRPr lang="en-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nvGrpSpPr>
          <p:cNvPr id="17" name="Group 17"/>
          <p:cNvGrpSpPr/>
          <p:nvPr/>
        </p:nvGrpSpPr>
        <p:grpSpPr>
          <a:xfrm>
            <a:off x="1763673" y="7905322"/>
            <a:ext cx="998978" cy="99897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09A"/>
            </a:solidFill>
            <a:ln w="95250" cap="sq">
              <a:solidFill>
                <a:srgbClr val="F2F2F2"/>
              </a:solidFill>
              <a:prstDash val="solid"/>
              <a:miter/>
            </a:ln>
          </p:spPr>
          <p:txBody>
            <a:bodyPr/>
            <a:lstStyle/>
            <a:p>
              <a:endParaRPr lang="en-V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grpSp>
        <p:nvGrpSpPr>
          <p:cNvPr id="20" name="Group 20"/>
          <p:cNvGrpSpPr/>
          <p:nvPr/>
        </p:nvGrpSpPr>
        <p:grpSpPr>
          <a:xfrm>
            <a:off x="6595097" y="6331399"/>
            <a:ext cx="998978" cy="99897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09A"/>
            </a:solidFill>
            <a:ln w="95250" cap="sq">
              <a:solidFill>
                <a:srgbClr val="F2F2F2"/>
              </a:solidFill>
              <a:prstDash val="solid"/>
              <a:miter/>
            </a:ln>
          </p:spPr>
          <p:txBody>
            <a:bodyPr/>
            <a:lstStyle/>
            <a:p>
              <a:endParaRPr lang="en-V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499"/>
                </a:lnSpc>
              </a:pPr>
              <a:endParaRPr/>
            </a:p>
          </p:txBody>
        </p:sp>
      </p:grpSp>
      <p:sp>
        <p:nvSpPr>
          <p:cNvPr id="23" name="Freeform 23"/>
          <p:cNvSpPr/>
          <p:nvPr/>
        </p:nvSpPr>
        <p:spPr>
          <a:xfrm>
            <a:off x="1981635" y="4177645"/>
            <a:ext cx="563053" cy="565172"/>
          </a:xfrm>
          <a:custGeom>
            <a:avLst/>
            <a:gdLst/>
            <a:ahLst/>
            <a:cxnLst/>
            <a:rect l="l" t="t" r="r" b="b"/>
            <a:pathLst>
              <a:path w="563053" h="565172">
                <a:moveTo>
                  <a:pt x="0" y="0"/>
                </a:moveTo>
                <a:lnTo>
                  <a:pt x="563053" y="0"/>
                </a:lnTo>
                <a:lnTo>
                  <a:pt x="563053" y="565172"/>
                </a:lnTo>
                <a:lnTo>
                  <a:pt x="0" y="5651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p>
        </p:txBody>
      </p:sp>
      <p:sp>
        <p:nvSpPr>
          <p:cNvPr id="24" name="Freeform 24"/>
          <p:cNvSpPr/>
          <p:nvPr/>
        </p:nvSpPr>
        <p:spPr>
          <a:xfrm>
            <a:off x="6814822" y="6591169"/>
            <a:ext cx="525402" cy="441337"/>
          </a:xfrm>
          <a:custGeom>
            <a:avLst/>
            <a:gdLst/>
            <a:ahLst/>
            <a:cxnLst/>
            <a:rect l="l" t="t" r="r" b="b"/>
            <a:pathLst>
              <a:path w="525402" h="441337">
                <a:moveTo>
                  <a:pt x="0" y="0"/>
                </a:moveTo>
                <a:lnTo>
                  <a:pt x="525402" y="0"/>
                </a:lnTo>
                <a:lnTo>
                  <a:pt x="525402" y="441338"/>
                </a:lnTo>
                <a:lnTo>
                  <a:pt x="0" y="4413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VN"/>
          </a:p>
        </p:txBody>
      </p:sp>
      <p:sp>
        <p:nvSpPr>
          <p:cNvPr id="25" name="Freeform 25"/>
          <p:cNvSpPr/>
          <p:nvPr/>
        </p:nvSpPr>
        <p:spPr>
          <a:xfrm>
            <a:off x="2026716" y="8128625"/>
            <a:ext cx="472891" cy="560464"/>
          </a:xfrm>
          <a:custGeom>
            <a:avLst/>
            <a:gdLst/>
            <a:ahLst/>
            <a:cxnLst/>
            <a:rect l="l" t="t" r="r" b="b"/>
            <a:pathLst>
              <a:path w="472891" h="560464">
                <a:moveTo>
                  <a:pt x="0" y="0"/>
                </a:moveTo>
                <a:lnTo>
                  <a:pt x="472891" y="0"/>
                </a:lnTo>
                <a:lnTo>
                  <a:pt x="472891" y="560464"/>
                </a:lnTo>
                <a:lnTo>
                  <a:pt x="0" y="5604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VN"/>
          </a:p>
        </p:txBody>
      </p:sp>
      <p:sp>
        <p:nvSpPr>
          <p:cNvPr id="26" name="Freeform 26"/>
          <p:cNvSpPr/>
          <p:nvPr/>
        </p:nvSpPr>
        <p:spPr>
          <a:xfrm>
            <a:off x="5468350" y="4585002"/>
            <a:ext cx="484238" cy="484238"/>
          </a:xfrm>
          <a:custGeom>
            <a:avLst/>
            <a:gdLst/>
            <a:ahLst/>
            <a:cxnLst/>
            <a:rect l="l" t="t" r="r" b="b"/>
            <a:pathLst>
              <a:path w="484238" h="484238">
                <a:moveTo>
                  <a:pt x="0" y="0"/>
                </a:moveTo>
                <a:lnTo>
                  <a:pt x="484238" y="0"/>
                </a:lnTo>
                <a:lnTo>
                  <a:pt x="484238" y="484238"/>
                </a:lnTo>
                <a:lnTo>
                  <a:pt x="0" y="4842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VN"/>
          </a:p>
        </p:txBody>
      </p:sp>
      <p:sp>
        <p:nvSpPr>
          <p:cNvPr id="27" name="Freeform 27"/>
          <p:cNvSpPr/>
          <p:nvPr/>
        </p:nvSpPr>
        <p:spPr>
          <a:xfrm>
            <a:off x="3391459" y="6190938"/>
            <a:ext cx="484238" cy="484238"/>
          </a:xfrm>
          <a:custGeom>
            <a:avLst/>
            <a:gdLst/>
            <a:ahLst/>
            <a:cxnLst/>
            <a:rect l="l" t="t" r="r" b="b"/>
            <a:pathLst>
              <a:path w="484238" h="484238">
                <a:moveTo>
                  <a:pt x="0" y="0"/>
                </a:moveTo>
                <a:lnTo>
                  <a:pt x="484238" y="0"/>
                </a:lnTo>
                <a:lnTo>
                  <a:pt x="484238" y="484238"/>
                </a:lnTo>
                <a:lnTo>
                  <a:pt x="0" y="4842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VN"/>
          </a:p>
        </p:txBody>
      </p:sp>
      <p:sp>
        <p:nvSpPr>
          <p:cNvPr id="28" name="Freeform 28"/>
          <p:cNvSpPr/>
          <p:nvPr/>
        </p:nvSpPr>
        <p:spPr>
          <a:xfrm>
            <a:off x="5331157" y="8555045"/>
            <a:ext cx="484238" cy="484238"/>
          </a:xfrm>
          <a:custGeom>
            <a:avLst/>
            <a:gdLst/>
            <a:ahLst/>
            <a:cxnLst/>
            <a:rect l="l" t="t" r="r" b="b"/>
            <a:pathLst>
              <a:path w="484238" h="484238">
                <a:moveTo>
                  <a:pt x="0" y="0"/>
                </a:moveTo>
                <a:lnTo>
                  <a:pt x="484238" y="0"/>
                </a:lnTo>
                <a:lnTo>
                  <a:pt x="484238" y="484238"/>
                </a:lnTo>
                <a:lnTo>
                  <a:pt x="0" y="4842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VN"/>
          </a:p>
        </p:txBody>
      </p:sp>
      <p:sp>
        <p:nvSpPr>
          <p:cNvPr id="29" name="TextBox 29"/>
          <p:cNvSpPr txBox="1"/>
          <p:nvPr/>
        </p:nvSpPr>
        <p:spPr>
          <a:xfrm>
            <a:off x="3120136" y="4358576"/>
            <a:ext cx="2513898" cy="1032719"/>
          </a:xfrm>
          <a:prstGeom prst="rect">
            <a:avLst/>
          </a:prstGeom>
        </p:spPr>
        <p:txBody>
          <a:bodyPr lIns="0" tIns="0" rIns="0" bIns="0" rtlCol="0" anchor="t">
            <a:spAutoFit/>
          </a:bodyPr>
          <a:lstStyle/>
          <a:p>
            <a:pPr>
              <a:lnSpc>
                <a:spcPts val="4199"/>
              </a:lnSpc>
              <a:spcBef>
                <a:spcPct val="0"/>
              </a:spcBef>
            </a:pPr>
            <a:r>
              <a:rPr lang="en-US" sz="2999"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Trụ</a:t>
            </a:r>
            <a:r>
              <a:rPr lang="en-US" sz="2999"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999"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sở</a:t>
            </a:r>
            <a:r>
              <a:rPr lang="en-US" sz="2999"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999"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chính</a:t>
            </a:r>
            <a:r>
              <a:rPr lang="en-US" sz="2999" b="1" dirty="0">
                <a:solidFill>
                  <a:srgbClr val="FFFFFF"/>
                </a:solidFill>
                <a:latin typeface="Times New Roman" panose="02020603050405020304" pitchFamily="18" charset="0"/>
                <a:ea typeface="Montserrat Bold"/>
                <a:cs typeface="Times New Roman" panose="02020603050405020304" pitchFamily="18" charset="0"/>
                <a:sym typeface="Montserrat Bold"/>
              </a:rPr>
              <a:t> (Hà </a:t>
            </a:r>
            <a:r>
              <a:rPr lang="en-US" sz="2999"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Nội</a:t>
            </a:r>
            <a:r>
              <a:rPr lang="en-US" sz="2999" b="1" dirty="0">
                <a:solidFill>
                  <a:srgbClr val="FFFFFF"/>
                </a:solidFill>
                <a:latin typeface="Times New Roman" panose="02020603050405020304" pitchFamily="18" charset="0"/>
                <a:ea typeface="Montserrat Bold"/>
                <a:cs typeface="Times New Roman" panose="02020603050405020304" pitchFamily="18" charset="0"/>
                <a:sym typeface="Montserrat Bold"/>
              </a:rPr>
              <a:t>)</a:t>
            </a:r>
          </a:p>
        </p:txBody>
      </p:sp>
      <p:sp>
        <p:nvSpPr>
          <p:cNvPr id="30" name="TextBox 30"/>
          <p:cNvSpPr txBox="1"/>
          <p:nvPr/>
        </p:nvSpPr>
        <p:spPr>
          <a:xfrm>
            <a:off x="2948736" y="8263763"/>
            <a:ext cx="2513898" cy="1032719"/>
          </a:xfrm>
          <a:prstGeom prst="rect">
            <a:avLst/>
          </a:prstGeom>
        </p:spPr>
        <p:txBody>
          <a:bodyPr lIns="0" tIns="0" rIns="0" bIns="0" rtlCol="0" anchor="t">
            <a:spAutoFit/>
          </a:bodyPr>
          <a:lstStyle/>
          <a:p>
            <a:pPr>
              <a:lnSpc>
                <a:spcPts val="4199"/>
              </a:lnSpc>
              <a:spcBef>
                <a:spcPct val="0"/>
              </a:spcBef>
            </a:pPr>
            <a:r>
              <a:rPr lang="en-US" sz="2999" b="1">
                <a:solidFill>
                  <a:srgbClr val="FFFFFF"/>
                </a:solidFill>
                <a:latin typeface="Times New Roman" panose="02020603050405020304" pitchFamily="18" charset="0"/>
                <a:ea typeface="Montserrat Bold"/>
                <a:cs typeface="Times New Roman" panose="02020603050405020304" pitchFamily="18" charset="0"/>
                <a:sym typeface="Montserrat Bold"/>
              </a:rPr>
              <a:t>Chi nhánh kinh doanh</a:t>
            </a:r>
          </a:p>
        </p:txBody>
      </p:sp>
      <p:sp>
        <p:nvSpPr>
          <p:cNvPr id="31" name="TextBox 31"/>
          <p:cNvSpPr txBox="1"/>
          <p:nvPr/>
        </p:nvSpPr>
        <p:spPr>
          <a:xfrm>
            <a:off x="4138962" y="6311202"/>
            <a:ext cx="2716038" cy="1032719"/>
          </a:xfrm>
          <a:prstGeom prst="rect">
            <a:avLst/>
          </a:prstGeom>
        </p:spPr>
        <p:txBody>
          <a:bodyPr lIns="0" tIns="0" rIns="0" bIns="0" rtlCol="0" anchor="t">
            <a:spAutoFit/>
          </a:bodyPr>
          <a:lstStyle/>
          <a:p>
            <a:pPr>
              <a:lnSpc>
                <a:spcPts val="4199"/>
              </a:lnSpc>
            </a:pPr>
            <a:r>
              <a:rPr lang="en-US" sz="2999" b="1">
                <a:solidFill>
                  <a:srgbClr val="FFFFFF"/>
                </a:solidFill>
                <a:latin typeface="Times New Roman" panose="02020603050405020304" pitchFamily="18" charset="0"/>
                <a:ea typeface="Montserrat Bold"/>
                <a:cs typeface="Times New Roman" panose="02020603050405020304" pitchFamily="18" charset="0"/>
                <a:sym typeface="Montserrat Bold"/>
              </a:rPr>
              <a:t>Nhà máy </a:t>
            </a:r>
          </a:p>
          <a:p>
            <a:pPr>
              <a:lnSpc>
                <a:spcPts val="4199"/>
              </a:lnSpc>
              <a:spcBef>
                <a:spcPct val="0"/>
              </a:spcBef>
            </a:pPr>
            <a:r>
              <a:rPr lang="en-US" sz="2999" b="1">
                <a:solidFill>
                  <a:srgbClr val="FFFFFF"/>
                </a:solidFill>
                <a:latin typeface="Times New Roman" panose="02020603050405020304" pitchFamily="18" charset="0"/>
                <a:ea typeface="Montserrat Bold"/>
                <a:cs typeface="Times New Roman" panose="02020603050405020304" pitchFamily="18" charset="0"/>
                <a:sym typeface="Montserrat Bold"/>
              </a:rPr>
              <a:t>sản xuất</a:t>
            </a:r>
          </a:p>
        </p:txBody>
      </p:sp>
      <p:sp>
        <p:nvSpPr>
          <p:cNvPr id="32" name="TextBox 32"/>
          <p:cNvSpPr txBox="1"/>
          <p:nvPr/>
        </p:nvSpPr>
        <p:spPr>
          <a:xfrm>
            <a:off x="8130990" y="3142973"/>
            <a:ext cx="8854013" cy="1416586"/>
          </a:xfrm>
          <a:prstGeom prst="rect">
            <a:avLst/>
          </a:prstGeom>
        </p:spPr>
        <p:txBody>
          <a:bodyPr lIns="0" tIns="0" rIns="0" bIns="0" rtlCol="0" anchor="t">
            <a:spAutoFit/>
          </a:bodyPr>
          <a:lstStyle/>
          <a:p>
            <a:pPr algn="just">
              <a:lnSpc>
                <a:spcPts val="3820"/>
              </a:lnSpc>
            </a:pPr>
            <a:r>
              <a:rPr lang="en-US" sz="2728" dirty="0">
                <a:solidFill>
                  <a:srgbClr val="12151A"/>
                </a:solidFill>
                <a:latin typeface="Times New Roman" panose="02020603050405020304" pitchFamily="18" charset="0"/>
                <a:ea typeface="Inter"/>
                <a:cs typeface="Times New Roman" panose="02020603050405020304" pitchFamily="18" charset="0"/>
                <a:sym typeface="Inter"/>
              </a:rPr>
              <a:t>120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nhân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viên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gồm</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các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phòng</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Giám</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đốc</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Kinh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doanh</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Kế</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toán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Nhân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sự</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CNTT,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Tuyển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dụng</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Xử</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lý</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hồ</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sơ</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nhân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viên</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sử</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dụng</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máy</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tính</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kết</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nối</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mạng</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nội</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 </a:t>
            </a:r>
            <a:r>
              <a:rPr lang="en-US" sz="2728" dirty="0" err="1">
                <a:solidFill>
                  <a:srgbClr val="12151A"/>
                </a:solidFill>
                <a:latin typeface="Times New Roman" panose="02020603050405020304" pitchFamily="18" charset="0"/>
                <a:ea typeface="Inter"/>
                <a:cs typeface="Times New Roman" panose="02020603050405020304" pitchFamily="18" charset="0"/>
                <a:sym typeface="Inter"/>
              </a:rPr>
              <a:t>bộ</a:t>
            </a:r>
            <a:r>
              <a:rPr lang="en-US" sz="2728" dirty="0">
                <a:solidFill>
                  <a:srgbClr val="12151A"/>
                </a:solidFill>
                <a:latin typeface="Times New Roman" panose="02020603050405020304" pitchFamily="18" charset="0"/>
                <a:ea typeface="Inter"/>
                <a:cs typeface="Times New Roman" panose="02020603050405020304" pitchFamily="18" charset="0"/>
                <a:sym typeface="Inter"/>
              </a:rPr>
              <a:t>.</a:t>
            </a:r>
          </a:p>
        </p:txBody>
      </p:sp>
      <p:sp>
        <p:nvSpPr>
          <p:cNvPr id="33" name="TextBox 33"/>
          <p:cNvSpPr txBox="1"/>
          <p:nvPr/>
        </p:nvSpPr>
        <p:spPr>
          <a:xfrm>
            <a:off x="8130990" y="5194842"/>
            <a:ext cx="8892326" cy="1416586"/>
          </a:xfrm>
          <a:prstGeom prst="rect">
            <a:avLst/>
          </a:prstGeom>
        </p:spPr>
        <p:txBody>
          <a:bodyPr lIns="0" tIns="0" rIns="0" bIns="0" rtlCol="0" anchor="t">
            <a:spAutoFit/>
          </a:bodyPr>
          <a:lstStyle/>
          <a:p>
            <a:pPr algn="just">
              <a:lnSpc>
                <a:spcPts val="3820"/>
              </a:lnSpc>
            </a:pPr>
            <a:r>
              <a:rPr lang="en-US" sz="2728">
                <a:solidFill>
                  <a:srgbClr val="12151A"/>
                </a:solidFill>
                <a:latin typeface="Times New Roman" panose="02020603050405020304" pitchFamily="18" charset="0"/>
                <a:ea typeface="Inter"/>
                <a:cs typeface="Times New Roman" panose="02020603050405020304" pitchFamily="18" charset="0"/>
                <a:sym typeface="Inter"/>
              </a:rPr>
              <a:t>2 nhà máy (Hà Nội và Đà Nẵng), mỗi nhà máy có Phòng Kỹ thuật (20 NV) và Phòng Điều hành sản xuất (40 NV); dùng CNTT quản lý sản xuất và ERP.</a:t>
            </a:r>
          </a:p>
        </p:txBody>
      </p:sp>
      <p:sp>
        <p:nvSpPr>
          <p:cNvPr id="34" name="TextBox 34"/>
          <p:cNvSpPr txBox="1"/>
          <p:nvPr/>
        </p:nvSpPr>
        <p:spPr>
          <a:xfrm>
            <a:off x="8130990" y="7272503"/>
            <a:ext cx="8892326" cy="1416586"/>
          </a:xfrm>
          <a:prstGeom prst="rect">
            <a:avLst/>
          </a:prstGeom>
        </p:spPr>
        <p:txBody>
          <a:bodyPr lIns="0" tIns="0" rIns="0" bIns="0" rtlCol="0" anchor="t">
            <a:spAutoFit/>
          </a:bodyPr>
          <a:lstStyle/>
          <a:p>
            <a:pPr algn="just">
              <a:lnSpc>
                <a:spcPts val="3820"/>
              </a:lnSpc>
            </a:pPr>
            <a:r>
              <a:rPr lang="en-US" sz="2728">
                <a:solidFill>
                  <a:srgbClr val="12151A"/>
                </a:solidFill>
                <a:latin typeface="Times New Roman" panose="02020603050405020304" pitchFamily="18" charset="0"/>
                <a:ea typeface="Inter"/>
                <a:cs typeface="Times New Roman" panose="02020603050405020304" pitchFamily="18" charset="0"/>
                <a:sym typeface="Inter"/>
              </a:rPr>
              <a:t>Chi nhánh TP.HCM (50 nhân viên, hcm.hpc.com.vn) và Đà Nẵng (40 nhân viên, danang.hpc.com.vn) phụ trách tiếp thị và phân phối sản phẩm.</a:t>
            </a:r>
          </a:p>
        </p:txBody>
      </p:sp>
      <p:sp>
        <p:nvSpPr>
          <p:cNvPr id="35" name="AutoShape 35"/>
          <p:cNvSpPr/>
          <p:nvPr/>
        </p:nvSpPr>
        <p:spPr>
          <a:xfrm flipV="1">
            <a:off x="6595097" y="4837889"/>
            <a:ext cx="10636364" cy="3519"/>
          </a:xfrm>
          <a:prstGeom prst="line">
            <a:avLst/>
          </a:prstGeom>
          <a:ln w="19050" cap="flat">
            <a:solidFill>
              <a:srgbClr val="FF914D"/>
            </a:solidFill>
            <a:prstDash val="solid"/>
            <a:headEnd type="none" w="sm" len="sm"/>
            <a:tailEnd type="none" w="sm" len="sm"/>
          </a:ln>
        </p:spPr>
        <p:txBody>
          <a:bodyPr/>
          <a:lstStyle/>
          <a:p>
            <a:endParaRPr lang="en-VN"/>
          </a:p>
        </p:txBody>
      </p:sp>
      <p:sp>
        <p:nvSpPr>
          <p:cNvPr id="36" name="AutoShape 36"/>
          <p:cNvSpPr/>
          <p:nvPr/>
        </p:nvSpPr>
        <p:spPr>
          <a:xfrm>
            <a:off x="6380503" y="9136186"/>
            <a:ext cx="10850958" cy="0"/>
          </a:xfrm>
          <a:prstGeom prst="line">
            <a:avLst/>
          </a:prstGeom>
          <a:ln w="19050" cap="flat">
            <a:solidFill>
              <a:srgbClr val="FF914D"/>
            </a:solidFill>
            <a:prstDash val="solid"/>
            <a:headEnd type="none" w="sm" len="sm"/>
            <a:tailEnd type="none" w="sm" len="sm"/>
          </a:ln>
        </p:spPr>
        <p:txBody>
          <a:bodyPr/>
          <a:lstStyle/>
          <a:p>
            <a:endParaRPr lang="en-VN"/>
          </a:p>
        </p:txBody>
      </p:sp>
      <p:sp>
        <p:nvSpPr>
          <p:cNvPr id="37" name="AutoShape 37"/>
          <p:cNvSpPr/>
          <p:nvPr/>
        </p:nvSpPr>
        <p:spPr>
          <a:xfrm>
            <a:off x="7931079" y="6927383"/>
            <a:ext cx="9300267" cy="0"/>
          </a:xfrm>
          <a:prstGeom prst="line">
            <a:avLst/>
          </a:prstGeom>
          <a:ln w="19050" cap="flat">
            <a:solidFill>
              <a:srgbClr val="FF914D"/>
            </a:solidFill>
            <a:prstDash val="solid"/>
            <a:headEnd type="none" w="sm" len="sm"/>
            <a:tailEnd type="none" w="sm" len="sm"/>
          </a:ln>
        </p:spPr>
        <p:txBody>
          <a:bodyPr/>
          <a:lstStyle/>
          <a:p>
            <a:endParaRPr lang="en-VN"/>
          </a:p>
        </p:txBody>
      </p:sp>
      <p:sp>
        <p:nvSpPr>
          <p:cNvPr id="38" name="TextBox 38"/>
          <p:cNvSpPr txBox="1"/>
          <p:nvPr/>
        </p:nvSpPr>
        <p:spPr>
          <a:xfrm>
            <a:off x="2499607" y="949469"/>
            <a:ext cx="14055060" cy="1846659"/>
          </a:xfrm>
          <a:prstGeom prst="rect">
            <a:avLst/>
          </a:prstGeom>
        </p:spPr>
        <p:txBody>
          <a:bodyPr lIns="0" tIns="0" rIns="0" bIns="0" rtlCol="0" anchor="t">
            <a:spAutoFit/>
          </a:bodyPr>
          <a:lstStyle/>
          <a:p>
            <a:pPr algn="ctr"/>
            <a:r>
              <a:rPr lang="en-US" sz="6000" b="1" dirty="0">
                <a:solidFill>
                  <a:srgbClr val="FF924C"/>
                </a:solidFill>
                <a:latin typeface="Times New Roman" panose="02020603050405020304" pitchFamily="18" charset="0"/>
                <a:ea typeface="Montserrat Bold"/>
                <a:cs typeface="Times New Roman" panose="02020603050405020304" pitchFamily="18" charset="0"/>
                <a:sym typeface="Montserrat Bold"/>
              </a:rPr>
              <a:t>KHẢO SÁT </a:t>
            </a:r>
          </a:p>
          <a:p>
            <a:pPr algn="ctr"/>
            <a:r>
              <a:rPr lang="en-US" sz="6000" b="1" dirty="0">
                <a:solidFill>
                  <a:srgbClr val="FF924C"/>
                </a:solidFill>
                <a:latin typeface="Times New Roman" panose="02020603050405020304" pitchFamily="18" charset="0"/>
                <a:ea typeface="Montserrat Bold"/>
                <a:cs typeface="Times New Roman" panose="02020603050405020304" pitchFamily="18" charset="0"/>
                <a:sym typeface="Montserrat Bold"/>
              </a:rPr>
              <a:t>YÊU CẦU THỰC TRẠNG</a:t>
            </a:r>
          </a:p>
        </p:txBody>
      </p:sp>
      <p:grpSp>
        <p:nvGrpSpPr>
          <p:cNvPr id="39" name="Group 39"/>
          <p:cNvGrpSpPr/>
          <p:nvPr/>
        </p:nvGrpSpPr>
        <p:grpSpPr>
          <a:xfrm>
            <a:off x="6217774" y="4179814"/>
            <a:ext cx="597048" cy="1091562"/>
            <a:chOff x="0" y="0"/>
            <a:chExt cx="157247" cy="287490"/>
          </a:xfrm>
        </p:grpSpPr>
        <p:sp>
          <p:nvSpPr>
            <p:cNvPr id="40" name="Freeform 40"/>
            <p:cNvSpPr/>
            <p:nvPr/>
          </p:nvSpPr>
          <p:spPr>
            <a:xfrm>
              <a:off x="0" y="0"/>
              <a:ext cx="157247" cy="287490"/>
            </a:xfrm>
            <a:custGeom>
              <a:avLst/>
              <a:gdLst/>
              <a:ahLst/>
              <a:cxnLst/>
              <a:rect l="l" t="t" r="r" b="b"/>
              <a:pathLst>
                <a:path w="157247" h="287490">
                  <a:moveTo>
                    <a:pt x="0" y="0"/>
                  </a:moveTo>
                  <a:lnTo>
                    <a:pt x="157247" y="0"/>
                  </a:lnTo>
                  <a:lnTo>
                    <a:pt x="157247" y="287490"/>
                  </a:lnTo>
                  <a:lnTo>
                    <a:pt x="0" y="287490"/>
                  </a:lnTo>
                  <a:close/>
                </a:path>
              </a:pathLst>
            </a:custGeom>
            <a:solidFill>
              <a:srgbClr val="FF914D"/>
            </a:solidFill>
          </p:spPr>
          <p:txBody>
            <a:bodyPr/>
            <a:lstStyle/>
            <a:p>
              <a:endParaRPr lang="en-VN"/>
            </a:p>
          </p:txBody>
        </p:sp>
        <p:sp>
          <p:nvSpPr>
            <p:cNvPr id="41" name="TextBox 41"/>
            <p:cNvSpPr txBox="1"/>
            <p:nvPr/>
          </p:nvSpPr>
          <p:spPr>
            <a:xfrm>
              <a:off x="0" y="-38100"/>
              <a:ext cx="157247" cy="325590"/>
            </a:xfrm>
            <a:prstGeom prst="rect">
              <a:avLst/>
            </a:prstGeom>
          </p:spPr>
          <p:txBody>
            <a:bodyPr lIns="50800" tIns="50800" rIns="50800" bIns="50800" rtlCol="0" anchor="ctr"/>
            <a:lstStyle/>
            <a:p>
              <a:pPr algn="ctr">
                <a:lnSpc>
                  <a:spcPts val="3499"/>
                </a:lnSpc>
              </a:pPr>
              <a:endParaRPr/>
            </a:p>
          </p:txBody>
        </p:sp>
      </p:grpSp>
      <p:sp>
        <p:nvSpPr>
          <p:cNvPr id="42" name="Freeform 42"/>
          <p:cNvSpPr/>
          <p:nvPr/>
        </p:nvSpPr>
        <p:spPr>
          <a:xfrm>
            <a:off x="16664289" y="386462"/>
            <a:ext cx="1049718" cy="951863"/>
          </a:xfrm>
          <a:custGeom>
            <a:avLst/>
            <a:gdLst/>
            <a:ahLst/>
            <a:cxnLst/>
            <a:rect l="l" t="t" r="r" b="b"/>
            <a:pathLst>
              <a:path w="1049718" h="951863">
                <a:moveTo>
                  <a:pt x="0" y="0"/>
                </a:moveTo>
                <a:lnTo>
                  <a:pt x="1049719" y="0"/>
                </a:lnTo>
                <a:lnTo>
                  <a:pt x="1049719" y="951863"/>
                </a:lnTo>
                <a:lnTo>
                  <a:pt x="0" y="951863"/>
                </a:lnTo>
                <a:lnTo>
                  <a:pt x="0" y="0"/>
                </a:lnTo>
                <a:close/>
              </a:path>
            </a:pathLst>
          </a:custGeom>
          <a:blipFill>
            <a:blip r:embed="rId18"/>
            <a:stretch>
              <a:fillRect/>
            </a:stretch>
          </a:blipFill>
        </p:spPr>
        <p:txBody>
          <a:bodyPr/>
          <a:lstStyle/>
          <a:p>
            <a:endParaRPr lang="en-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35861" y="-2245552"/>
            <a:ext cx="9143318" cy="914331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txBody>
            <a:bodyPr/>
            <a:lstStyle/>
            <a:p>
              <a:endParaRPr lang="en-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5" name="Freeform 5"/>
          <p:cNvSpPr/>
          <p:nvPr/>
        </p:nvSpPr>
        <p:spPr>
          <a:xfrm>
            <a:off x="11640321" y="2326107"/>
            <a:ext cx="8096298" cy="4048149"/>
          </a:xfrm>
          <a:custGeom>
            <a:avLst/>
            <a:gdLst/>
            <a:ahLst/>
            <a:cxnLst/>
            <a:rect l="l" t="t" r="r" b="b"/>
            <a:pathLst>
              <a:path w="8096298" h="4048149">
                <a:moveTo>
                  <a:pt x="0" y="0"/>
                </a:moveTo>
                <a:lnTo>
                  <a:pt x="8096298" y="0"/>
                </a:lnTo>
                <a:lnTo>
                  <a:pt x="8096298" y="4048149"/>
                </a:lnTo>
                <a:lnTo>
                  <a:pt x="0" y="4048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VN"/>
          </a:p>
        </p:txBody>
      </p:sp>
      <p:grpSp>
        <p:nvGrpSpPr>
          <p:cNvPr id="6" name="Group 6"/>
          <p:cNvGrpSpPr/>
          <p:nvPr/>
        </p:nvGrpSpPr>
        <p:grpSpPr>
          <a:xfrm>
            <a:off x="12084466" y="-1500368"/>
            <a:ext cx="7438573" cy="743857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8888" r="-38888"/>
              </a:stretch>
            </a:blipFill>
            <a:ln w="266700" cap="sq">
              <a:solidFill>
                <a:srgbClr val="BB0404"/>
              </a:solidFill>
              <a:prstDash val="solid"/>
              <a:miter/>
            </a:ln>
          </p:spPr>
          <p:txBody>
            <a:bodyPr/>
            <a:lstStyle/>
            <a:p>
              <a:endParaRPr lang="en-VN"/>
            </a:p>
          </p:txBody>
        </p:sp>
      </p:grpSp>
      <p:grpSp>
        <p:nvGrpSpPr>
          <p:cNvPr id="8" name="Group 8"/>
          <p:cNvGrpSpPr/>
          <p:nvPr/>
        </p:nvGrpSpPr>
        <p:grpSpPr>
          <a:xfrm>
            <a:off x="-754082" y="-2868397"/>
            <a:ext cx="7794194" cy="779419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FFFFFF"/>
              </a:solidFill>
              <a:prstDash val="solid"/>
              <a:miter/>
            </a:ln>
          </p:spPr>
          <p:txBody>
            <a:bodyPr/>
            <a:lstStyle/>
            <a:p>
              <a:endParaRPr lang="en-VN"/>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a:p>
          </p:txBody>
        </p:sp>
      </p:grpSp>
      <p:sp>
        <p:nvSpPr>
          <p:cNvPr id="11" name="Freeform 11"/>
          <p:cNvSpPr/>
          <p:nvPr/>
        </p:nvSpPr>
        <p:spPr>
          <a:xfrm>
            <a:off x="16026306" y="9237272"/>
            <a:ext cx="1541305" cy="678167"/>
          </a:xfrm>
          <a:custGeom>
            <a:avLst/>
            <a:gdLst/>
            <a:ahLst/>
            <a:cxnLst/>
            <a:rect l="l" t="t" r="r" b="b"/>
            <a:pathLst>
              <a:path w="1541305" h="678167">
                <a:moveTo>
                  <a:pt x="0" y="0"/>
                </a:moveTo>
                <a:lnTo>
                  <a:pt x="1541305" y="0"/>
                </a:lnTo>
                <a:lnTo>
                  <a:pt x="1541305" y="678167"/>
                </a:lnTo>
                <a:lnTo>
                  <a:pt x="0" y="678167"/>
                </a:lnTo>
                <a:lnTo>
                  <a:pt x="0" y="0"/>
                </a:lnTo>
                <a:close/>
              </a:path>
            </a:pathLst>
          </a:custGeom>
          <a:blipFill>
            <a:blip r:embed="rId5">
              <a:extLst>
                <a:ext uri="{96DAC541-7B7A-43D3-8B79-37D633B846F1}">
                  <asvg:svgBlip xmlns:asvg="http://schemas.microsoft.com/office/drawing/2016/SVG/main" r:embed="rId6"/>
                </a:ext>
              </a:extLst>
            </a:blip>
            <a:stretch>
              <a:fillRect l="-15343" b="-38609"/>
            </a:stretch>
          </a:blipFill>
        </p:spPr>
        <p:txBody>
          <a:bodyPr/>
          <a:lstStyle/>
          <a:p>
            <a:endParaRPr lang="en-VN"/>
          </a:p>
        </p:txBody>
      </p:sp>
      <p:sp>
        <p:nvSpPr>
          <p:cNvPr id="12" name="Freeform 12"/>
          <p:cNvSpPr/>
          <p:nvPr/>
        </p:nvSpPr>
        <p:spPr>
          <a:xfrm>
            <a:off x="9549930" y="192448"/>
            <a:ext cx="836252" cy="836252"/>
          </a:xfrm>
          <a:custGeom>
            <a:avLst/>
            <a:gdLst/>
            <a:ahLst/>
            <a:cxnLst/>
            <a:rect l="l" t="t" r="r" b="b"/>
            <a:pathLst>
              <a:path w="836252" h="836252">
                <a:moveTo>
                  <a:pt x="0" y="0"/>
                </a:moveTo>
                <a:lnTo>
                  <a:pt x="836252" y="0"/>
                </a:lnTo>
                <a:lnTo>
                  <a:pt x="836252" y="836252"/>
                </a:lnTo>
                <a:lnTo>
                  <a:pt x="0" y="836252"/>
                </a:lnTo>
                <a:lnTo>
                  <a:pt x="0" y="0"/>
                </a:lnTo>
                <a:close/>
              </a:path>
            </a:pathLst>
          </a:custGeom>
          <a:blipFill>
            <a:blip r:embed="rId7"/>
            <a:stretch>
              <a:fillRect/>
            </a:stretch>
          </a:blipFill>
        </p:spPr>
        <p:txBody>
          <a:bodyPr/>
          <a:lstStyle/>
          <a:p>
            <a:endParaRPr lang="en-VN"/>
          </a:p>
        </p:txBody>
      </p:sp>
      <p:sp>
        <p:nvSpPr>
          <p:cNvPr id="13" name="TextBox 13"/>
          <p:cNvSpPr txBox="1"/>
          <p:nvPr/>
        </p:nvSpPr>
        <p:spPr>
          <a:xfrm>
            <a:off x="1028700" y="3598705"/>
            <a:ext cx="9084500" cy="646780"/>
          </a:xfrm>
          <a:prstGeom prst="rect">
            <a:avLst/>
          </a:prstGeom>
        </p:spPr>
        <p:txBody>
          <a:bodyPr lIns="0" tIns="0" rIns="0" bIns="0" rtlCol="0" anchor="t">
            <a:spAutoFit/>
          </a:bodyPr>
          <a:lstStyle/>
          <a:p>
            <a:pPr algn="just">
              <a:lnSpc>
                <a:spcPts val="5599"/>
              </a:lnSpc>
            </a:pP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Mô</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hình</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Tổng</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600" b="1" dirty="0" err="1">
                <a:solidFill>
                  <a:srgbClr val="20409A"/>
                </a:solidFill>
                <a:latin typeface="Times New Roman" panose="02020603050405020304" pitchFamily="18" charset="0"/>
                <a:ea typeface="Cabin Bold"/>
                <a:cs typeface="Times New Roman" panose="02020603050405020304" pitchFamily="18" charset="0"/>
                <a:sym typeface="Cabin Bold"/>
              </a:rPr>
              <a:t>quan</a:t>
            </a:r>
            <a:r>
              <a:rPr lang="en-US" sz="3600" b="1" dirty="0">
                <a:solidFill>
                  <a:srgbClr val="20409A"/>
                </a:solidFill>
                <a:latin typeface="Times New Roman" panose="02020603050405020304" pitchFamily="18" charset="0"/>
                <a:ea typeface="Cabin Bold"/>
                <a:cs typeface="Times New Roman" panose="02020603050405020304" pitchFamily="18" charset="0"/>
                <a:sym typeface="Cabin Bold"/>
              </a:rPr>
              <a:t> Active Directory</a:t>
            </a:r>
          </a:p>
        </p:txBody>
      </p:sp>
      <p:sp>
        <p:nvSpPr>
          <p:cNvPr id="14" name="AutoShape 14"/>
          <p:cNvSpPr/>
          <p:nvPr/>
        </p:nvSpPr>
        <p:spPr>
          <a:xfrm>
            <a:off x="972486" y="4301973"/>
            <a:ext cx="8995570" cy="0"/>
          </a:xfrm>
          <a:prstGeom prst="line">
            <a:avLst/>
          </a:prstGeom>
          <a:ln w="9525" cap="flat">
            <a:solidFill>
              <a:srgbClr val="000000"/>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15" name="TextBox 15"/>
          <p:cNvSpPr txBox="1"/>
          <p:nvPr/>
        </p:nvSpPr>
        <p:spPr>
          <a:xfrm>
            <a:off x="998142" y="4581177"/>
            <a:ext cx="9762880" cy="2260171"/>
          </a:xfrm>
          <a:prstGeom prst="rect">
            <a:avLst/>
          </a:prstGeom>
        </p:spPr>
        <p:txBody>
          <a:bodyPr lIns="0" tIns="0" rIns="0" bIns="0" rtlCol="0" anchor="t">
            <a:spAutoFit/>
          </a:bodyPr>
          <a:lstStyle/>
          <a:p>
            <a:pPr algn="just">
              <a:lnSpc>
                <a:spcPts val="4479"/>
              </a:lnSpc>
            </a:pP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Hệ</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thống</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Active Directory (AD)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của</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HPC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được</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thiết</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kế</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để</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đảm</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bảo</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quản</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lý</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tập</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trung</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bảo</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mật</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và</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hiệu</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quả</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cho</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toàn</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bộ</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hệ</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thống</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CNTT.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Mô</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hình</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AD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sẽ</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triển</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khai</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theo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mô</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hình</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cây</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miền</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(Tree Domain)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với</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các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thành</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phần</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 </a:t>
            </a:r>
            <a:r>
              <a:rPr lang="en-US" sz="3199" dirty="0" err="1">
                <a:solidFill>
                  <a:srgbClr val="000000"/>
                </a:solidFill>
                <a:latin typeface="Times New Roman" panose="02020603050405020304" pitchFamily="18" charset="0"/>
                <a:ea typeface="Cabin"/>
                <a:cs typeface="Times New Roman" panose="02020603050405020304" pitchFamily="18" charset="0"/>
                <a:sym typeface="Cabin"/>
              </a:rPr>
              <a:t>sau</a:t>
            </a:r>
            <a:r>
              <a:rPr lang="en-US" sz="3199" dirty="0">
                <a:solidFill>
                  <a:srgbClr val="000000"/>
                </a:solidFill>
                <a:latin typeface="Times New Roman" panose="02020603050405020304" pitchFamily="18" charset="0"/>
                <a:ea typeface="Cabin"/>
                <a:cs typeface="Times New Roman" panose="02020603050405020304" pitchFamily="18" charset="0"/>
                <a:sym typeface="Cabin"/>
              </a:rPr>
              <a:t>:</a:t>
            </a:r>
          </a:p>
        </p:txBody>
      </p:sp>
      <p:grpSp>
        <p:nvGrpSpPr>
          <p:cNvPr id="16" name="Group 16"/>
          <p:cNvGrpSpPr/>
          <p:nvPr/>
        </p:nvGrpSpPr>
        <p:grpSpPr>
          <a:xfrm>
            <a:off x="949626" y="7949277"/>
            <a:ext cx="4881440" cy="1272176"/>
            <a:chOff x="0" y="0"/>
            <a:chExt cx="1186465" cy="309210"/>
          </a:xfrm>
        </p:grpSpPr>
        <p:sp>
          <p:nvSpPr>
            <p:cNvPr id="17" name="Freeform 17"/>
            <p:cNvSpPr/>
            <p:nvPr/>
          </p:nvSpPr>
          <p:spPr>
            <a:xfrm>
              <a:off x="0" y="0"/>
              <a:ext cx="1186465" cy="309210"/>
            </a:xfrm>
            <a:prstGeom prst="rect">
              <a:avLst/>
            </a:prstGeom>
            <a:solidFill>
              <a:srgbClr val="20409A"/>
            </a:solidFill>
          </p:spPr>
          <p:txBody>
            <a:bodyPr/>
            <a:lstStyle/>
            <a:p>
              <a:endParaRPr lang="en-VN" sz="2800">
                <a:latin typeface="Times New Roman" panose="02020603050405020304" pitchFamily="18" charset="0"/>
                <a:cs typeface="Times New Roman" panose="02020603050405020304" pitchFamily="18" charset="0"/>
              </a:endParaRPr>
            </a:p>
          </p:txBody>
        </p:sp>
        <p:sp>
          <p:nvSpPr>
            <p:cNvPr id="18" name="TextBox 18"/>
            <p:cNvSpPr txBox="1"/>
            <p:nvPr/>
          </p:nvSpPr>
          <p:spPr>
            <a:xfrm>
              <a:off x="0" y="-47625"/>
              <a:ext cx="1186465" cy="356835"/>
            </a:xfrm>
            <a:prstGeom prst="rect">
              <a:avLst/>
            </a:prstGeom>
          </p:spPr>
          <p:txBody>
            <a:bodyPr lIns="50800" tIns="50800" rIns="50800" bIns="50800" rtlCol="0" anchor="ctr"/>
            <a:lstStyle/>
            <a:p>
              <a:pPr algn="ctr">
                <a:lnSpc>
                  <a:spcPts val="3220"/>
                </a:lnSpc>
              </a:pPr>
              <a:endParaRPr sz="2800">
                <a:latin typeface="Times New Roman" panose="02020603050405020304" pitchFamily="18" charset="0"/>
                <a:cs typeface="Times New Roman" panose="02020603050405020304" pitchFamily="18" charset="0"/>
              </a:endParaRPr>
            </a:p>
          </p:txBody>
        </p:sp>
      </p:grpSp>
      <p:sp>
        <p:nvSpPr>
          <p:cNvPr id="19" name="TextBox 19"/>
          <p:cNvSpPr txBox="1"/>
          <p:nvPr/>
        </p:nvSpPr>
        <p:spPr>
          <a:xfrm>
            <a:off x="1371417" y="8359940"/>
            <a:ext cx="4382589" cy="420756"/>
          </a:xfrm>
          <a:prstGeom prst="rect">
            <a:avLst/>
          </a:prstGeom>
        </p:spPr>
        <p:txBody>
          <a:bodyPr lIns="0" tIns="0" rIns="0" bIns="0" rtlCol="0" anchor="t">
            <a:spAutoFit/>
          </a:bodyPr>
          <a:lstStyle/>
          <a:p>
            <a:pPr>
              <a:lnSpc>
                <a:spcPts val="3499"/>
              </a:lnSpc>
            </a:pPr>
            <a:r>
              <a:rPr lang="en-US" sz="2800" b="1">
                <a:solidFill>
                  <a:srgbClr val="FFFFFF"/>
                </a:solidFill>
                <a:latin typeface="Times New Roman" panose="02020603050405020304" pitchFamily="18" charset="0"/>
                <a:ea typeface="Montserrat Bold"/>
                <a:cs typeface="Times New Roman" panose="02020603050405020304" pitchFamily="18" charset="0"/>
                <a:sym typeface="Montserrat Bold"/>
              </a:rPr>
              <a:t>hpc.com.vn</a:t>
            </a:r>
          </a:p>
        </p:txBody>
      </p:sp>
      <p:grpSp>
        <p:nvGrpSpPr>
          <p:cNvPr id="20" name="Group 20"/>
          <p:cNvGrpSpPr/>
          <p:nvPr/>
        </p:nvGrpSpPr>
        <p:grpSpPr>
          <a:xfrm>
            <a:off x="6428727" y="7949277"/>
            <a:ext cx="8567559" cy="1272176"/>
            <a:chOff x="0" y="0"/>
            <a:chExt cx="2082399" cy="309210"/>
          </a:xfrm>
        </p:grpSpPr>
        <p:sp>
          <p:nvSpPr>
            <p:cNvPr id="21" name="Freeform 21"/>
            <p:cNvSpPr/>
            <p:nvPr/>
          </p:nvSpPr>
          <p:spPr>
            <a:xfrm>
              <a:off x="0" y="0"/>
              <a:ext cx="2082399" cy="309210"/>
            </a:xfrm>
            <a:prstGeom prst="rect">
              <a:avLst/>
            </a:prstGeom>
            <a:solidFill>
              <a:srgbClr val="20409A"/>
            </a:solidFill>
          </p:spPr>
          <p:txBody>
            <a:bodyPr/>
            <a:lstStyle/>
            <a:p>
              <a:endParaRPr lang="en-VN">
                <a:latin typeface="Times New Roman" panose="02020603050405020304" pitchFamily="18" charset="0"/>
                <a:cs typeface="Times New Roman" panose="02020603050405020304" pitchFamily="18" charset="0"/>
              </a:endParaRPr>
            </a:p>
          </p:txBody>
        </p:sp>
        <p:sp>
          <p:nvSpPr>
            <p:cNvPr id="22" name="TextBox 22"/>
            <p:cNvSpPr txBox="1"/>
            <p:nvPr/>
          </p:nvSpPr>
          <p:spPr>
            <a:xfrm>
              <a:off x="0" y="-47625"/>
              <a:ext cx="2082399" cy="356835"/>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23" name="TextBox 23"/>
          <p:cNvSpPr txBox="1"/>
          <p:nvPr/>
        </p:nvSpPr>
        <p:spPr>
          <a:xfrm>
            <a:off x="7004661" y="8136782"/>
            <a:ext cx="6864396" cy="869597"/>
          </a:xfrm>
          <a:prstGeom prst="rect">
            <a:avLst/>
          </a:prstGeom>
        </p:spPr>
        <p:txBody>
          <a:bodyPr wrap="square" lIns="0" tIns="0" rIns="0" bIns="0" rtlCol="0" anchor="t">
            <a:spAutoFit/>
          </a:bodyPr>
          <a:lstStyle/>
          <a:p>
            <a:pPr>
              <a:lnSpc>
                <a:spcPts val="3499"/>
              </a:lnSpc>
            </a:pP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Các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miền</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con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được</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tạo</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ra</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để</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quản</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lý</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các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đơn</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vị</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kinh</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doanh</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khác</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nhau</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trong</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công</a:t>
            </a:r>
            <a:r>
              <a:rPr lang="en-US" sz="2800" b="1" dirty="0">
                <a:solidFill>
                  <a:srgbClr val="FFFFFF"/>
                </a:solidFill>
                <a:latin typeface="Times New Roman" panose="02020603050405020304" pitchFamily="18" charset="0"/>
                <a:ea typeface="Montserrat Bold"/>
                <a:cs typeface="Times New Roman" panose="02020603050405020304" pitchFamily="18" charset="0"/>
                <a:sym typeface="Montserrat Bold"/>
              </a:rPr>
              <a:t> ty. </a:t>
            </a:r>
          </a:p>
        </p:txBody>
      </p:sp>
      <p:sp>
        <p:nvSpPr>
          <p:cNvPr id="32" name="TextBox 32"/>
          <p:cNvSpPr txBox="1"/>
          <p:nvPr/>
        </p:nvSpPr>
        <p:spPr>
          <a:xfrm>
            <a:off x="1028700" y="1953100"/>
            <a:ext cx="10750767" cy="1477328"/>
          </a:xfrm>
          <a:prstGeom prst="rect">
            <a:avLst/>
          </a:prstGeom>
        </p:spPr>
        <p:txBody>
          <a:bodyPr wrap="square" lIns="0" tIns="0" rIns="0" bIns="0" rtlCol="0" anchor="t">
            <a:spAutoFit/>
          </a:bodyPr>
          <a:lstStyle/>
          <a:p>
            <a:pPr algn="l"/>
            <a:r>
              <a:rPr lang="en-US" sz="4800" b="1" dirty="0">
                <a:solidFill>
                  <a:srgbClr val="FF924C"/>
                </a:solidFill>
                <a:latin typeface="Times New Roman" panose="02020603050405020304" pitchFamily="18" charset="0"/>
                <a:ea typeface="Montserrat Bold"/>
                <a:cs typeface="Times New Roman" panose="02020603050405020304" pitchFamily="18" charset="0"/>
                <a:sym typeface="Montserrat Bold"/>
              </a:rPr>
              <a:t>THIẾT KẾ MÔ HÌNH </a:t>
            </a:r>
          </a:p>
          <a:p>
            <a:pPr algn="l"/>
            <a:r>
              <a:rPr lang="en-US" sz="4800" b="1" dirty="0">
                <a:solidFill>
                  <a:srgbClr val="FF924C"/>
                </a:solidFill>
                <a:latin typeface="Times New Roman" panose="02020603050405020304" pitchFamily="18" charset="0"/>
                <a:ea typeface="Montserrat Bold"/>
                <a:cs typeface="Times New Roman" panose="02020603050405020304" pitchFamily="18" charset="0"/>
                <a:sym typeface="Montserrat Bold"/>
              </a:rPr>
              <a:t>HỆ THỐNG ACTIVE DIRECTORY</a:t>
            </a:r>
          </a:p>
        </p:txBody>
      </p:sp>
      <p:grpSp>
        <p:nvGrpSpPr>
          <p:cNvPr id="24" name="Group 24"/>
          <p:cNvGrpSpPr/>
          <p:nvPr/>
        </p:nvGrpSpPr>
        <p:grpSpPr>
          <a:xfrm>
            <a:off x="949626" y="7186028"/>
            <a:ext cx="4881440" cy="782477"/>
            <a:chOff x="0" y="0"/>
            <a:chExt cx="1186465" cy="150215"/>
          </a:xfrm>
        </p:grpSpPr>
        <p:sp>
          <p:nvSpPr>
            <p:cNvPr id="25" name="Freeform 25"/>
            <p:cNvSpPr/>
            <p:nvPr/>
          </p:nvSpPr>
          <p:spPr>
            <a:xfrm>
              <a:off x="0" y="0"/>
              <a:ext cx="1186465" cy="150215"/>
            </a:xfrm>
            <a:prstGeom prst="rect">
              <a:avLst/>
            </a:prstGeom>
            <a:solidFill>
              <a:srgbClr val="FF914D">
                <a:alpha val="41961"/>
              </a:srgbClr>
            </a:solidFill>
          </p:spPr>
          <p:txBody>
            <a:bodyPr/>
            <a:lstStyle/>
            <a:p>
              <a:endParaRPr lang="en-VN">
                <a:latin typeface="Times New Roman" panose="02020603050405020304" pitchFamily="18" charset="0"/>
                <a:cs typeface="Times New Roman" panose="02020603050405020304" pitchFamily="18" charset="0"/>
              </a:endParaRPr>
            </a:p>
          </p:txBody>
        </p:sp>
        <p:sp>
          <p:nvSpPr>
            <p:cNvPr id="26" name="TextBox 26"/>
            <p:cNvSpPr txBox="1"/>
            <p:nvPr/>
          </p:nvSpPr>
          <p:spPr>
            <a:xfrm>
              <a:off x="0" y="-47625"/>
              <a:ext cx="1186465" cy="19784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grpSp>
        <p:nvGrpSpPr>
          <p:cNvPr id="27" name="Group 27"/>
          <p:cNvGrpSpPr/>
          <p:nvPr/>
        </p:nvGrpSpPr>
        <p:grpSpPr>
          <a:xfrm>
            <a:off x="6428727" y="7186028"/>
            <a:ext cx="8567558" cy="782477"/>
            <a:chOff x="0" y="0"/>
            <a:chExt cx="1668434" cy="150215"/>
          </a:xfrm>
        </p:grpSpPr>
        <p:sp>
          <p:nvSpPr>
            <p:cNvPr id="28" name="Freeform 28"/>
            <p:cNvSpPr/>
            <p:nvPr/>
          </p:nvSpPr>
          <p:spPr>
            <a:xfrm>
              <a:off x="0" y="0"/>
              <a:ext cx="1668435" cy="150215"/>
            </a:xfrm>
            <a:prstGeom prst="rect">
              <a:avLst/>
            </a:prstGeom>
            <a:solidFill>
              <a:srgbClr val="FF914D">
                <a:alpha val="41961"/>
              </a:srgbClr>
            </a:solidFill>
          </p:spPr>
          <p:txBody>
            <a:bodyPr/>
            <a:lstStyle/>
            <a:p>
              <a:endParaRPr lang="en-VN">
                <a:latin typeface="Times New Roman" panose="02020603050405020304" pitchFamily="18" charset="0"/>
                <a:cs typeface="Times New Roman" panose="02020603050405020304" pitchFamily="18" charset="0"/>
              </a:endParaRPr>
            </a:p>
          </p:txBody>
        </p:sp>
        <p:sp>
          <p:nvSpPr>
            <p:cNvPr id="29" name="TextBox 29"/>
            <p:cNvSpPr txBox="1"/>
            <p:nvPr/>
          </p:nvSpPr>
          <p:spPr>
            <a:xfrm>
              <a:off x="0" y="-47625"/>
              <a:ext cx="1668434" cy="197840"/>
            </a:xfrm>
            <a:prstGeom prst="rect">
              <a:avLst/>
            </a:prstGeom>
          </p:spPr>
          <p:txBody>
            <a:bodyPr lIns="50800" tIns="50800" rIns="50800" bIns="50800" rtlCol="0" anchor="ctr"/>
            <a:lstStyle/>
            <a:p>
              <a:pPr algn="ctr">
                <a:lnSpc>
                  <a:spcPts val="3220"/>
                </a:lnSpc>
              </a:pPr>
              <a:endParaRPr>
                <a:latin typeface="Times New Roman" panose="02020603050405020304" pitchFamily="18" charset="0"/>
                <a:cs typeface="Times New Roman" panose="02020603050405020304" pitchFamily="18" charset="0"/>
              </a:endParaRPr>
            </a:p>
          </p:txBody>
        </p:sp>
      </p:grpSp>
      <p:sp>
        <p:nvSpPr>
          <p:cNvPr id="30" name="TextBox 30"/>
          <p:cNvSpPr txBox="1"/>
          <p:nvPr/>
        </p:nvSpPr>
        <p:spPr>
          <a:xfrm>
            <a:off x="1371417" y="7434066"/>
            <a:ext cx="4382589" cy="420756"/>
          </a:xfrm>
          <a:prstGeom prst="rect">
            <a:avLst/>
          </a:prstGeom>
        </p:spPr>
        <p:txBody>
          <a:bodyPr lIns="0" tIns="0" rIns="0" bIns="0" rtlCol="0" anchor="t">
            <a:spAutoFit/>
          </a:bodyPr>
          <a:lstStyle/>
          <a:p>
            <a:pPr>
              <a:lnSpc>
                <a:spcPts val="3499"/>
              </a:lnSpc>
            </a:pPr>
            <a:r>
              <a:rPr lang="en-US" sz="28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Miền</a:t>
            </a:r>
            <a:r>
              <a:rPr lang="en-US" sz="2800"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28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gốc</a:t>
            </a:r>
            <a:r>
              <a:rPr lang="en-US" sz="2800" b="1" dirty="0">
                <a:solidFill>
                  <a:srgbClr val="000000"/>
                </a:solidFill>
                <a:latin typeface="Times New Roman" panose="02020603050405020304" pitchFamily="18" charset="0"/>
                <a:ea typeface="Montserrat Bold"/>
                <a:cs typeface="Times New Roman" panose="02020603050405020304" pitchFamily="18" charset="0"/>
                <a:sym typeface="Montserrat Bold"/>
              </a:rPr>
              <a:t> (Root Domain)</a:t>
            </a:r>
          </a:p>
        </p:txBody>
      </p:sp>
      <p:sp>
        <p:nvSpPr>
          <p:cNvPr id="31" name="TextBox 31"/>
          <p:cNvSpPr txBox="1"/>
          <p:nvPr/>
        </p:nvSpPr>
        <p:spPr>
          <a:xfrm>
            <a:off x="7004661" y="7434066"/>
            <a:ext cx="5926790" cy="420756"/>
          </a:xfrm>
          <a:prstGeom prst="rect">
            <a:avLst/>
          </a:prstGeom>
        </p:spPr>
        <p:txBody>
          <a:bodyPr lIns="0" tIns="0" rIns="0" bIns="0" rtlCol="0" anchor="t">
            <a:spAutoFit/>
          </a:bodyPr>
          <a:lstStyle/>
          <a:p>
            <a:pPr>
              <a:lnSpc>
                <a:spcPts val="3499"/>
              </a:lnSpc>
            </a:pPr>
            <a:r>
              <a:rPr lang="en-US" sz="2800" b="1" dirty="0">
                <a:solidFill>
                  <a:srgbClr val="000000"/>
                </a:solidFill>
                <a:latin typeface="Times New Roman" panose="02020603050405020304" pitchFamily="18" charset="0"/>
                <a:ea typeface="Montserrat Bold"/>
                <a:cs typeface="Times New Roman" panose="02020603050405020304" pitchFamily="18" charset="0"/>
                <a:sym typeface="Montserrat Bold"/>
              </a:rPr>
              <a:t>Các </a:t>
            </a:r>
            <a:r>
              <a:rPr lang="en-US" sz="28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miền</a:t>
            </a:r>
            <a:r>
              <a:rPr lang="en-US" sz="2800" b="1" dirty="0">
                <a:solidFill>
                  <a:srgbClr val="000000"/>
                </a:solidFill>
                <a:latin typeface="Times New Roman" panose="02020603050405020304" pitchFamily="18" charset="0"/>
                <a:ea typeface="Montserrat Bold"/>
                <a:cs typeface="Times New Roman" panose="02020603050405020304" pitchFamily="18" charset="0"/>
                <a:sym typeface="Montserrat Bold"/>
              </a:rPr>
              <a:t> con (Child Domains)</a:t>
            </a:r>
          </a:p>
        </p:txBody>
      </p:sp>
      <p:sp>
        <p:nvSpPr>
          <p:cNvPr id="34" name="Freeform 29">
            <a:extLst>
              <a:ext uri="{FF2B5EF4-FFF2-40B4-BE49-F238E27FC236}">
                <a16:creationId xmlns:a16="http://schemas.microsoft.com/office/drawing/2014/main" id="{A6D48E6D-0C0B-5779-BEC4-77C2D0A841C4}"/>
              </a:ext>
            </a:extLst>
          </p:cNvPr>
          <p:cNvSpPr/>
          <p:nvPr/>
        </p:nvSpPr>
        <p:spPr>
          <a:xfrm>
            <a:off x="341095" y="321736"/>
            <a:ext cx="1049718" cy="951863"/>
          </a:xfrm>
          <a:custGeom>
            <a:avLst/>
            <a:gdLst/>
            <a:ahLst/>
            <a:cxnLst/>
            <a:rect l="l" t="t" r="r" b="b"/>
            <a:pathLst>
              <a:path w="1049718" h="951863">
                <a:moveTo>
                  <a:pt x="0" y="0"/>
                </a:moveTo>
                <a:lnTo>
                  <a:pt x="1049718" y="0"/>
                </a:lnTo>
                <a:lnTo>
                  <a:pt x="1049718" y="951864"/>
                </a:lnTo>
                <a:lnTo>
                  <a:pt x="0" y="951864"/>
                </a:lnTo>
                <a:lnTo>
                  <a:pt x="0" y="0"/>
                </a:lnTo>
                <a:close/>
              </a:path>
            </a:pathLst>
          </a:custGeom>
          <a:blipFill>
            <a:blip r:embed="rId8"/>
            <a:stretch>
              <a:fillRect/>
            </a:stretch>
          </a:blipFill>
        </p:spPr>
        <p:txBody>
          <a:bodyPr/>
          <a:lstStyle/>
          <a:p>
            <a:endParaRPr lang="en-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49350" y="7001262"/>
            <a:ext cx="12678991" cy="6810925"/>
          </a:xfrm>
          <a:custGeom>
            <a:avLst/>
            <a:gdLst/>
            <a:ahLst/>
            <a:cxnLst/>
            <a:rect l="l" t="t" r="r" b="b"/>
            <a:pathLst>
              <a:path w="12678991" h="6810925">
                <a:moveTo>
                  <a:pt x="0" y="0"/>
                </a:moveTo>
                <a:lnTo>
                  <a:pt x="12678991" y="0"/>
                </a:lnTo>
                <a:lnTo>
                  <a:pt x="12678991" y="6810925"/>
                </a:lnTo>
                <a:lnTo>
                  <a:pt x="0" y="6810925"/>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VN" sz="2000">
              <a:latin typeface="Times New Roman" panose="02020603050405020304" pitchFamily="18" charset="0"/>
              <a:cs typeface="Times New Roman" panose="02020603050405020304" pitchFamily="18" charset="0"/>
            </a:endParaRPr>
          </a:p>
        </p:txBody>
      </p:sp>
      <p:grpSp>
        <p:nvGrpSpPr>
          <p:cNvPr id="3" name="Group 3"/>
          <p:cNvGrpSpPr/>
          <p:nvPr/>
        </p:nvGrpSpPr>
        <p:grpSpPr>
          <a:xfrm>
            <a:off x="6089643" y="-6772345"/>
            <a:ext cx="8478993" cy="84789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txBody>
            <a:bodyPr/>
            <a:lstStyle/>
            <a:p>
              <a:endParaRPr lang="en-VN" sz="2000">
                <a:latin typeface="Times New Roman" panose="02020603050405020304" pitchFamily="18" charset="0"/>
                <a:cs typeface="Times New Roman" panose="02020603050405020304" pitchFamily="18" charset="0"/>
              </a:endParaRPr>
            </a:p>
          </p:txBody>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220"/>
                </a:lnSpc>
              </a:pPr>
              <a:endParaRPr sz="2000">
                <a:latin typeface="Times New Roman" panose="02020603050405020304" pitchFamily="18" charset="0"/>
                <a:cs typeface="Times New Roman" panose="02020603050405020304" pitchFamily="18" charset="0"/>
              </a:endParaRPr>
            </a:p>
          </p:txBody>
        </p:sp>
      </p:grpSp>
      <p:sp>
        <p:nvSpPr>
          <p:cNvPr id="6" name="Freeform 6"/>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sz="2000">
              <a:latin typeface="Times New Roman" panose="02020603050405020304" pitchFamily="18" charset="0"/>
              <a:cs typeface="Times New Roman" panose="02020603050405020304" pitchFamily="18" charset="0"/>
            </a:endParaRPr>
          </a:p>
        </p:txBody>
      </p:sp>
      <p:sp>
        <p:nvSpPr>
          <p:cNvPr id="7" name="Freeform 7"/>
          <p:cNvSpPr/>
          <p:nvPr/>
        </p:nvSpPr>
        <p:spPr>
          <a:xfrm>
            <a:off x="15739101" y="8856997"/>
            <a:ext cx="2860005" cy="2860005"/>
          </a:xfrm>
          <a:custGeom>
            <a:avLst/>
            <a:gdLst/>
            <a:ahLst/>
            <a:cxnLst/>
            <a:rect l="l" t="t" r="r" b="b"/>
            <a:pathLst>
              <a:path w="2860005" h="2860005">
                <a:moveTo>
                  <a:pt x="0" y="0"/>
                </a:moveTo>
                <a:lnTo>
                  <a:pt x="2860005" y="0"/>
                </a:lnTo>
                <a:lnTo>
                  <a:pt x="2860005" y="2860005"/>
                </a:lnTo>
                <a:lnTo>
                  <a:pt x="0" y="2860005"/>
                </a:lnTo>
                <a:lnTo>
                  <a:pt x="0" y="0"/>
                </a:lnTo>
                <a:close/>
              </a:path>
            </a:pathLst>
          </a:custGeom>
          <a:blipFill>
            <a:blip r:embed="rId6"/>
            <a:stretch>
              <a:fillRect/>
            </a:stretch>
          </a:blipFill>
        </p:spPr>
        <p:txBody>
          <a:bodyPr/>
          <a:lstStyle/>
          <a:p>
            <a:endParaRPr lang="en-VN" sz="2000">
              <a:latin typeface="Times New Roman" panose="02020603050405020304" pitchFamily="18" charset="0"/>
              <a:cs typeface="Times New Roman" panose="02020603050405020304" pitchFamily="18" charset="0"/>
            </a:endParaRPr>
          </a:p>
        </p:txBody>
      </p:sp>
      <p:sp>
        <p:nvSpPr>
          <p:cNvPr id="8" name="Freeform 8"/>
          <p:cNvSpPr/>
          <p:nvPr/>
        </p:nvSpPr>
        <p:spPr>
          <a:xfrm>
            <a:off x="16214181" y="4691630"/>
            <a:ext cx="1688601" cy="742977"/>
          </a:xfrm>
          <a:custGeom>
            <a:avLst/>
            <a:gdLst/>
            <a:ahLst/>
            <a:cxnLst/>
            <a:rect l="l" t="t" r="r" b="b"/>
            <a:pathLst>
              <a:path w="1688601" h="742977">
                <a:moveTo>
                  <a:pt x="0" y="0"/>
                </a:moveTo>
                <a:lnTo>
                  <a:pt x="1688601" y="0"/>
                </a:lnTo>
                <a:lnTo>
                  <a:pt x="1688601" y="742977"/>
                </a:lnTo>
                <a:lnTo>
                  <a:pt x="0" y="742977"/>
                </a:lnTo>
                <a:lnTo>
                  <a:pt x="0" y="0"/>
                </a:lnTo>
                <a:close/>
              </a:path>
            </a:pathLst>
          </a:custGeom>
          <a:blipFill>
            <a:blip r:embed="rId7">
              <a:extLst>
                <a:ext uri="{96DAC541-7B7A-43D3-8B79-37D633B846F1}">
                  <asvg:svgBlip xmlns:asvg="http://schemas.microsoft.com/office/drawing/2016/SVG/main" r:embed="rId8"/>
                </a:ext>
              </a:extLst>
            </a:blip>
            <a:stretch>
              <a:fillRect l="-15343" b="-38609"/>
            </a:stretch>
          </a:blipFill>
        </p:spPr>
        <p:txBody>
          <a:bodyPr/>
          <a:lstStyle/>
          <a:p>
            <a:endParaRPr lang="en-VN" sz="2000">
              <a:latin typeface="Times New Roman" panose="02020603050405020304" pitchFamily="18" charset="0"/>
              <a:cs typeface="Times New Roman" panose="02020603050405020304" pitchFamily="18" charset="0"/>
            </a:endParaRPr>
          </a:p>
        </p:txBody>
      </p:sp>
      <p:sp>
        <p:nvSpPr>
          <p:cNvPr id="13" name="TextBox 13"/>
          <p:cNvSpPr txBox="1"/>
          <p:nvPr/>
        </p:nvSpPr>
        <p:spPr>
          <a:xfrm>
            <a:off x="969953" y="4250542"/>
            <a:ext cx="8886756" cy="835550"/>
          </a:xfrm>
          <a:prstGeom prst="rect">
            <a:avLst/>
          </a:prstGeom>
        </p:spPr>
        <p:txBody>
          <a:bodyPr wrap="square" lIns="0" tIns="0" rIns="0" bIns="0" rtlCol="0" anchor="t">
            <a:spAutoFit/>
          </a:bodyPr>
          <a:lstStyle/>
          <a:p>
            <a:pPr>
              <a:lnSpc>
                <a:spcPts val="7000"/>
              </a:lnSpc>
            </a:pPr>
            <a:r>
              <a:rPr lang="en-US" sz="5400" b="1" dirty="0">
                <a:solidFill>
                  <a:srgbClr val="FF924C"/>
                </a:solidFill>
                <a:latin typeface="Times New Roman" panose="02020603050405020304" pitchFamily="18" charset="0"/>
                <a:ea typeface="Inter Bold"/>
                <a:cs typeface="Times New Roman" panose="02020603050405020304" pitchFamily="18" charset="0"/>
                <a:sym typeface="Inter Bold"/>
              </a:rPr>
              <a:t>CHỨC NĂNG CHÍNH</a:t>
            </a:r>
          </a:p>
        </p:txBody>
      </p:sp>
      <p:sp>
        <p:nvSpPr>
          <p:cNvPr id="14" name="TextBox 14"/>
          <p:cNvSpPr txBox="1"/>
          <p:nvPr/>
        </p:nvSpPr>
        <p:spPr>
          <a:xfrm>
            <a:off x="1001568" y="5370940"/>
            <a:ext cx="9913915" cy="869597"/>
          </a:xfrm>
          <a:prstGeom prst="rect">
            <a:avLst/>
          </a:prstGeom>
        </p:spPr>
        <p:txBody>
          <a:bodyPr wrap="square" lIns="0" tIns="0" rIns="0" bIns="0" rtlCol="0" anchor="t">
            <a:spAutoFit/>
          </a:bodyPr>
          <a:lstStyle/>
          <a:p>
            <a:pPr marL="457200" indent="-457200" algn="l">
              <a:lnSpc>
                <a:spcPts val="3499"/>
              </a:lnSpc>
              <a:buFont typeface="Wingdings" pitchFamily="2" charset="2"/>
              <a:buChar char="Ø"/>
            </a:pPr>
            <a:r>
              <a:rPr lang="en-US" sz="2800" b="1" dirty="0">
                <a:latin typeface="Times New Roman" panose="02020603050405020304" pitchFamily="18" charset="0"/>
                <a:ea typeface="Montserrat Bold"/>
                <a:cs typeface="Times New Roman" panose="02020603050405020304" pitchFamily="18" charset="0"/>
                <a:sym typeface="Montserrat Bold"/>
              </a:rPr>
              <a:t>Quản </a:t>
            </a:r>
            <a:r>
              <a:rPr lang="en-US" sz="2800" b="1" dirty="0" err="1">
                <a:latin typeface="Times New Roman" panose="02020603050405020304" pitchFamily="18" charset="0"/>
                <a:ea typeface="Montserrat Bold"/>
                <a:cs typeface="Times New Roman" panose="02020603050405020304" pitchFamily="18" charset="0"/>
                <a:sym typeface="Montserrat Bold"/>
              </a:rPr>
              <a:t>lý</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toàn</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bộ</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tài</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khoản</a:t>
            </a:r>
            <a:r>
              <a:rPr lang="en-US" sz="2800" b="1" dirty="0">
                <a:latin typeface="Times New Roman" panose="02020603050405020304" pitchFamily="18" charset="0"/>
                <a:ea typeface="Montserrat Bold"/>
                <a:cs typeface="Times New Roman" panose="02020603050405020304" pitchFamily="18" charset="0"/>
                <a:sym typeface="Montserrat Bold"/>
              </a:rPr>
              <a:t> người </a:t>
            </a:r>
            <a:r>
              <a:rPr lang="en-US" sz="2800" b="1" dirty="0" err="1">
                <a:latin typeface="Times New Roman" panose="02020603050405020304" pitchFamily="18" charset="0"/>
                <a:ea typeface="Montserrat Bold"/>
                <a:cs typeface="Times New Roman" panose="02020603050405020304" pitchFamily="18" charset="0"/>
                <a:sym typeface="Montserrat Bold"/>
              </a:rPr>
              <a:t>dùng</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thiết</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bị</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và</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tài</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nguyên</a:t>
            </a:r>
            <a:r>
              <a:rPr lang="en-US" sz="2800" b="1" dirty="0">
                <a:latin typeface="Times New Roman" panose="02020603050405020304" pitchFamily="18" charset="0"/>
                <a:ea typeface="Montserrat Bold"/>
                <a:cs typeface="Times New Roman" panose="02020603050405020304" pitchFamily="18" charset="0"/>
                <a:sym typeface="Montserrat Bold"/>
              </a:rPr>
              <a:t> CNTT </a:t>
            </a:r>
            <a:r>
              <a:rPr lang="en-US" sz="2800" b="1" dirty="0" err="1">
                <a:latin typeface="Times New Roman" panose="02020603050405020304" pitchFamily="18" charset="0"/>
                <a:ea typeface="Montserrat Bold"/>
                <a:cs typeface="Times New Roman" panose="02020603050405020304" pitchFamily="18" charset="0"/>
                <a:sym typeface="Montserrat Bold"/>
              </a:rPr>
              <a:t>của</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công</a:t>
            </a:r>
            <a:r>
              <a:rPr lang="en-US" sz="2800" b="1" dirty="0">
                <a:latin typeface="Times New Roman" panose="02020603050405020304" pitchFamily="18" charset="0"/>
                <a:ea typeface="Montserrat Bold"/>
                <a:cs typeface="Times New Roman" panose="02020603050405020304" pitchFamily="18" charset="0"/>
                <a:sym typeface="Montserrat Bold"/>
              </a:rPr>
              <a:t> ty.</a:t>
            </a:r>
          </a:p>
        </p:txBody>
      </p:sp>
      <p:sp>
        <p:nvSpPr>
          <p:cNvPr id="15" name="Freeform 15"/>
          <p:cNvSpPr/>
          <p:nvPr/>
        </p:nvSpPr>
        <p:spPr>
          <a:xfrm>
            <a:off x="11031212" y="894942"/>
            <a:ext cx="718055" cy="718953"/>
          </a:xfrm>
          <a:custGeom>
            <a:avLst/>
            <a:gdLst/>
            <a:ahLst/>
            <a:cxnLst/>
            <a:rect l="l" t="t" r="r" b="b"/>
            <a:pathLst>
              <a:path w="718055" h="718953">
                <a:moveTo>
                  <a:pt x="0" y="0"/>
                </a:moveTo>
                <a:lnTo>
                  <a:pt x="718055" y="0"/>
                </a:lnTo>
                <a:lnTo>
                  <a:pt x="718055" y="718954"/>
                </a:lnTo>
                <a:lnTo>
                  <a:pt x="0" y="718954"/>
                </a:lnTo>
                <a:lnTo>
                  <a:pt x="0" y="0"/>
                </a:lnTo>
                <a:close/>
              </a:path>
            </a:pathLst>
          </a:custGeom>
          <a:blipFill>
            <a:blip r:embed="rId9"/>
            <a:stretch>
              <a:fillRect/>
            </a:stretch>
          </a:blipFill>
        </p:spPr>
        <p:txBody>
          <a:bodyPr/>
          <a:lstStyle/>
          <a:p>
            <a:endParaRPr lang="en-VN" sz="2000">
              <a:latin typeface="Times New Roman" panose="02020603050405020304" pitchFamily="18" charset="0"/>
              <a:cs typeface="Times New Roman" panose="02020603050405020304" pitchFamily="18" charset="0"/>
            </a:endParaRPr>
          </a:p>
        </p:txBody>
      </p:sp>
      <p:grpSp>
        <p:nvGrpSpPr>
          <p:cNvPr id="16" name="Group 16"/>
          <p:cNvGrpSpPr/>
          <p:nvPr/>
        </p:nvGrpSpPr>
        <p:grpSpPr>
          <a:xfrm>
            <a:off x="969953" y="2743675"/>
            <a:ext cx="8983127" cy="1050980"/>
            <a:chOff x="0" y="0"/>
            <a:chExt cx="2183405" cy="309210"/>
          </a:xfrm>
        </p:grpSpPr>
        <p:sp>
          <p:nvSpPr>
            <p:cNvPr id="17" name="Freeform 17"/>
            <p:cNvSpPr/>
            <p:nvPr/>
          </p:nvSpPr>
          <p:spPr>
            <a:xfrm>
              <a:off x="0" y="0"/>
              <a:ext cx="2183405" cy="309210"/>
            </a:xfrm>
            <a:prstGeom prst="rect">
              <a:avLst/>
            </a:prstGeom>
            <a:solidFill>
              <a:srgbClr val="20409A"/>
            </a:solidFill>
          </p:spPr>
          <p:txBody>
            <a:bodyPr/>
            <a:lstStyle/>
            <a:p>
              <a:endParaRPr lang="en-VN" sz="2000">
                <a:latin typeface="Times New Roman" panose="02020603050405020304" pitchFamily="18" charset="0"/>
                <a:cs typeface="Times New Roman" panose="02020603050405020304" pitchFamily="18" charset="0"/>
              </a:endParaRPr>
            </a:p>
          </p:txBody>
        </p:sp>
        <p:sp>
          <p:nvSpPr>
            <p:cNvPr id="18" name="TextBox 18"/>
            <p:cNvSpPr txBox="1"/>
            <p:nvPr/>
          </p:nvSpPr>
          <p:spPr>
            <a:xfrm>
              <a:off x="0" y="-57150"/>
              <a:ext cx="2183405" cy="366360"/>
            </a:xfrm>
            <a:prstGeom prst="rect">
              <a:avLst/>
            </a:prstGeom>
          </p:spPr>
          <p:txBody>
            <a:bodyPr lIns="50800" tIns="50800" rIns="50800" bIns="50800" rtlCol="0" anchor="ctr"/>
            <a:lstStyle/>
            <a:p>
              <a:pPr algn="ctr">
                <a:lnSpc>
                  <a:spcPts val="3500"/>
                </a:lnSpc>
              </a:pPr>
              <a:endParaRPr sz="2000">
                <a:latin typeface="Times New Roman" panose="02020603050405020304" pitchFamily="18" charset="0"/>
                <a:cs typeface="Times New Roman" panose="02020603050405020304" pitchFamily="18" charset="0"/>
              </a:endParaRPr>
            </a:p>
          </p:txBody>
        </p:sp>
      </p:grpSp>
      <p:sp>
        <p:nvSpPr>
          <p:cNvPr id="19" name="TextBox 19"/>
          <p:cNvSpPr txBox="1"/>
          <p:nvPr/>
        </p:nvSpPr>
        <p:spPr>
          <a:xfrm>
            <a:off x="1428962" y="2855127"/>
            <a:ext cx="8065109" cy="669925"/>
          </a:xfrm>
          <a:prstGeom prst="rect">
            <a:avLst/>
          </a:prstGeom>
        </p:spPr>
        <p:txBody>
          <a:bodyPr lIns="0" tIns="0" rIns="0" bIns="0" rtlCol="0" anchor="t">
            <a:spAutoFit/>
          </a:bodyPr>
          <a:lstStyle/>
          <a:p>
            <a:pPr algn="ctr">
              <a:lnSpc>
                <a:spcPts val="5599"/>
              </a:lnSpc>
            </a:pPr>
            <a:r>
              <a:rPr lang="en-US" sz="4000" b="1" dirty="0" err="1">
                <a:solidFill>
                  <a:srgbClr val="FFFFFF"/>
                </a:solidFill>
                <a:latin typeface="Times New Roman" panose="02020603050405020304" pitchFamily="18" charset="0"/>
                <a:ea typeface="Montserrat Bold"/>
                <a:cs typeface="Times New Roman" panose="02020603050405020304" pitchFamily="18" charset="0"/>
                <a:sym typeface="Montserrat Bold"/>
              </a:rPr>
              <a:t>hpc.com.vn</a:t>
            </a:r>
            <a:endParaRPr lang="en-US" sz="4000" b="1" dirty="0">
              <a:solidFill>
                <a:srgbClr val="FFFFFF"/>
              </a:solidFill>
              <a:latin typeface="Times New Roman" panose="02020603050405020304" pitchFamily="18" charset="0"/>
              <a:ea typeface="Montserrat Bold"/>
              <a:cs typeface="Times New Roman" panose="02020603050405020304" pitchFamily="18" charset="0"/>
              <a:sym typeface="Montserrat Bold"/>
            </a:endParaRPr>
          </a:p>
        </p:txBody>
      </p:sp>
      <p:grpSp>
        <p:nvGrpSpPr>
          <p:cNvPr id="20" name="Group 20"/>
          <p:cNvGrpSpPr/>
          <p:nvPr/>
        </p:nvGrpSpPr>
        <p:grpSpPr>
          <a:xfrm>
            <a:off x="969953" y="1774017"/>
            <a:ext cx="8983127" cy="988886"/>
            <a:chOff x="0" y="0"/>
            <a:chExt cx="2183405" cy="150215"/>
          </a:xfrm>
        </p:grpSpPr>
        <p:sp>
          <p:nvSpPr>
            <p:cNvPr id="21" name="Freeform 21"/>
            <p:cNvSpPr/>
            <p:nvPr/>
          </p:nvSpPr>
          <p:spPr>
            <a:xfrm>
              <a:off x="0" y="0"/>
              <a:ext cx="2183405" cy="150215"/>
            </a:xfrm>
            <a:prstGeom prst="rect">
              <a:avLst/>
            </a:prstGeom>
            <a:solidFill>
              <a:srgbClr val="FF914D">
                <a:alpha val="41961"/>
              </a:srgbClr>
            </a:solidFill>
          </p:spPr>
          <p:txBody>
            <a:bodyPr/>
            <a:lstStyle/>
            <a:p>
              <a:endParaRPr lang="en-VN" sz="2000">
                <a:latin typeface="Times New Roman" panose="02020603050405020304" pitchFamily="18" charset="0"/>
                <a:cs typeface="Times New Roman" panose="02020603050405020304" pitchFamily="18" charset="0"/>
              </a:endParaRPr>
            </a:p>
          </p:txBody>
        </p:sp>
        <p:sp>
          <p:nvSpPr>
            <p:cNvPr id="22" name="TextBox 22"/>
            <p:cNvSpPr txBox="1"/>
            <p:nvPr/>
          </p:nvSpPr>
          <p:spPr>
            <a:xfrm>
              <a:off x="0" y="-57150"/>
              <a:ext cx="2183405" cy="207365"/>
            </a:xfrm>
            <a:prstGeom prst="rect">
              <a:avLst/>
            </a:prstGeom>
          </p:spPr>
          <p:txBody>
            <a:bodyPr lIns="50800" tIns="50800" rIns="50800" bIns="50800" rtlCol="0" anchor="ctr"/>
            <a:lstStyle/>
            <a:p>
              <a:pPr algn="ctr">
                <a:lnSpc>
                  <a:spcPts val="3500"/>
                </a:lnSpc>
              </a:pPr>
              <a:endParaRPr sz="2000">
                <a:latin typeface="Times New Roman" panose="02020603050405020304" pitchFamily="18" charset="0"/>
                <a:cs typeface="Times New Roman" panose="02020603050405020304" pitchFamily="18" charset="0"/>
              </a:endParaRPr>
            </a:p>
          </p:txBody>
        </p:sp>
      </p:grpSp>
      <p:sp>
        <p:nvSpPr>
          <p:cNvPr id="23" name="TextBox 23"/>
          <p:cNvSpPr txBox="1"/>
          <p:nvPr/>
        </p:nvSpPr>
        <p:spPr>
          <a:xfrm>
            <a:off x="1428962" y="2082966"/>
            <a:ext cx="8065109" cy="487313"/>
          </a:xfrm>
          <a:prstGeom prst="rect">
            <a:avLst/>
          </a:prstGeom>
        </p:spPr>
        <p:txBody>
          <a:bodyPr lIns="0" tIns="0" rIns="0" bIns="0" rtlCol="0" anchor="t">
            <a:spAutoFit/>
          </a:bodyPr>
          <a:lstStyle/>
          <a:p>
            <a:pPr algn="ctr">
              <a:lnSpc>
                <a:spcPts val="3779"/>
              </a:lnSpc>
            </a:pP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Miền</a:t>
            </a:r>
            <a:r>
              <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rPr>
              <a:t> </a:t>
            </a:r>
            <a:r>
              <a:rPr lang="en-US" sz="3200" b="1" dirty="0" err="1">
                <a:solidFill>
                  <a:srgbClr val="000000"/>
                </a:solidFill>
                <a:latin typeface="Times New Roman" panose="02020603050405020304" pitchFamily="18" charset="0"/>
                <a:ea typeface="Montserrat Bold"/>
                <a:cs typeface="Times New Roman" panose="02020603050405020304" pitchFamily="18" charset="0"/>
                <a:sym typeface="Montserrat Bold"/>
              </a:rPr>
              <a:t>gốc</a:t>
            </a:r>
            <a:r>
              <a:rPr lang="en-US" sz="3200" b="1" dirty="0">
                <a:solidFill>
                  <a:srgbClr val="000000"/>
                </a:solidFill>
                <a:latin typeface="Times New Roman" panose="02020603050405020304" pitchFamily="18" charset="0"/>
                <a:ea typeface="Montserrat Bold"/>
                <a:cs typeface="Times New Roman" panose="02020603050405020304" pitchFamily="18" charset="0"/>
                <a:sym typeface="Montserrat Bold"/>
              </a:rPr>
              <a:t> (Root Domain)</a:t>
            </a:r>
          </a:p>
        </p:txBody>
      </p:sp>
      <p:sp>
        <p:nvSpPr>
          <p:cNvPr id="28" name="TextBox 28"/>
          <p:cNvSpPr txBox="1"/>
          <p:nvPr/>
        </p:nvSpPr>
        <p:spPr>
          <a:xfrm>
            <a:off x="1033995" y="6470335"/>
            <a:ext cx="12037518" cy="420756"/>
          </a:xfrm>
          <a:prstGeom prst="rect">
            <a:avLst/>
          </a:prstGeom>
        </p:spPr>
        <p:txBody>
          <a:bodyPr wrap="square" lIns="0" tIns="0" rIns="0" bIns="0" rtlCol="0" anchor="t">
            <a:spAutoFit/>
          </a:bodyPr>
          <a:lstStyle/>
          <a:p>
            <a:pPr marL="457200" indent="-457200" algn="l">
              <a:lnSpc>
                <a:spcPts val="3499"/>
              </a:lnSpc>
              <a:buFont typeface="Wingdings" pitchFamily="2" charset="2"/>
              <a:buChar char="Ø"/>
            </a:pPr>
            <a:r>
              <a:rPr lang="en-US" sz="2800" b="1">
                <a:latin typeface="Times New Roman" panose="02020603050405020304" pitchFamily="18" charset="0"/>
                <a:ea typeface="Montserrat Bold"/>
                <a:cs typeface="Times New Roman" panose="02020603050405020304" pitchFamily="18" charset="0"/>
                <a:sym typeface="Montserrat Bold"/>
              </a:rPr>
              <a:t>Điều phối việc xác thực và phân quyền trong toàn hệ thống.</a:t>
            </a:r>
          </a:p>
        </p:txBody>
      </p:sp>
      <p:sp>
        <p:nvSpPr>
          <p:cNvPr id="33" name="TextBox 33"/>
          <p:cNvSpPr txBox="1"/>
          <p:nvPr/>
        </p:nvSpPr>
        <p:spPr>
          <a:xfrm>
            <a:off x="1033994" y="7272289"/>
            <a:ext cx="11545594" cy="420756"/>
          </a:xfrm>
          <a:prstGeom prst="rect">
            <a:avLst/>
          </a:prstGeom>
        </p:spPr>
        <p:txBody>
          <a:bodyPr wrap="square" lIns="0" tIns="0" rIns="0" bIns="0" rtlCol="0" anchor="t">
            <a:spAutoFit/>
          </a:bodyPr>
          <a:lstStyle/>
          <a:p>
            <a:pPr marL="457200" indent="-457200" algn="l">
              <a:lnSpc>
                <a:spcPts val="3499"/>
              </a:lnSpc>
              <a:buFont typeface="Wingdings" pitchFamily="2" charset="2"/>
              <a:buChar char="Ø"/>
            </a:pPr>
            <a:r>
              <a:rPr lang="en-US" sz="2800" b="1" dirty="0" err="1">
                <a:latin typeface="Times New Roman" panose="02020603050405020304" pitchFamily="18" charset="0"/>
                <a:ea typeface="Montserrat Bold"/>
                <a:cs typeface="Times New Roman" panose="02020603050405020304" pitchFamily="18" charset="0"/>
                <a:sym typeface="Montserrat Bold"/>
              </a:rPr>
              <a:t>Kiểm</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soát</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chính</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sách</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bảo</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mật</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và</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quyền</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truy</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cập</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trên</a:t>
            </a:r>
            <a:r>
              <a:rPr lang="en-US" sz="2800" b="1" dirty="0">
                <a:latin typeface="Times New Roman" panose="02020603050405020304" pitchFamily="18" charset="0"/>
                <a:ea typeface="Montserrat Bold"/>
                <a:cs typeface="Times New Roman" panose="02020603050405020304" pitchFamily="18" charset="0"/>
                <a:sym typeface="Montserrat Bold"/>
              </a:rPr>
              <a:t> các </a:t>
            </a:r>
            <a:r>
              <a:rPr lang="en-US" sz="2800" b="1" dirty="0" err="1">
                <a:latin typeface="Times New Roman" panose="02020603050405020304" pitchFamily="18" charset="0"/>
                <a:ea typeface="Montserrat Bold"/>
                <a:cs typeface="Times New Roman" panose="02020603050405020304" pitchFamily="18" charset="0"/>
                <a:sym typeface="Montserrat Bold"/>
              </a:rPr>
              <a:t>miền</a:t>
            </a:r>
            <a:r>
              <a:rPr lang="en-US" sz="2800" b="1" dirty="0">
                <a:latin typeface="Times New Roman" panose="02020603050405020304" pitchFamily="18" charset="0"/>
                <a:ea typeface="Montserrat Bold"/>
                <a:cs typeface="Times New Roman" panose="02020603050405020304" pitchFamily="18" charset="0"/>
                <a:sym typeface="Montserrat Bold"/>
              </a:rPr>
              <a:t> con.</a:t>
            </a:r>
          </a:p>
        </p:txBody>
      </p:sp>
      <p:sp>
        <p:nvSpPr>
          <p:cNvPr id="38" name="TextBox 38"/>
          <p:cNvSpPr txBox="1"/>
          <p:nvPr/>
        </p:nvSpPr>
        <p:spPr>
          <a:xfrm>
            <a:off x="966710" y="8041117"/>
            <a:ext cx="12037518" cy="420756"/>
          </a:xfrm>
          <a:prstGeom prst="rect">
            <a:avLst/>
          </a:prstGeom>
        </p:spPr>
        <p:txBody>
          <a:bodyPr wrap="square" lIns="0" tIns="0" rIns="0" bIns="0" rtlCol="0" anchor="t">
            <a:spAutoFit/>
          </a:bodyPr>
          <a:lstStyle/>
          <a:p>
            <a:pPr marL="457200" indent="-457200" algn="l">
              <a:lnSpc>
                <a:spcPts val="3499"/>
              </a:lnSpc>
              <a:buFont typeface="Wingdings" pitchFamily="2" charset="2"/>
              <a:buChar char="Ø"/>
            </a:pPr>
            <a:r>
              <a:rPr lang="en-US" sz="2800" b="1" dirty="0">
                <a:latin typeface="Times New Roman" panose="02020603050405020304" pitchFamily="18" charset="0"/>
                <a:ea typeface="Montserrat Bold"/>
                <a:cs typeface="Times New Roman" panose="02020603050405020304" pitchFamily="18" charset="0"/>
                <a:sym typeface="Montserrat Bold"/>
              </a:rPr>
              <a:t>Cung </a:t>
            </a:r>
            <a:r>
              <a:rPr lang="en-US" sz="2800" b="1" dirty="0" err="1">
                <a:latin typeface="Times New Roman" panose="02020603050405020304" pitchFamily="18" charset="0"/>
                <a:ea typeface="Montserrat Bold"/>
                <a:cs typeface="Times New Roman" panose="02020603050405020304" pitchFamily="18" charset="0"/>
                <a:sym typeface="Montserrat Bold"/>
              </a:rPr>
              <a:t>cấp</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hạ</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tầng</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mạng</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và</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dịch</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vụ</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quản</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trị</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tập</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trung</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cho</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toàn</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bộ</a:t>
            </a:r>
            <a:r>
              <a:rPr lang="en-US" sz="2800" b="1" dirty="0">
                <a:latin typeface="Times New Roman" panose="02020603050405020304" pitchFamily="18" charset="0"/>
                <a:ea typeface="Montserrat Bold"/>
                <a:cs typeface="Times New Roman" panose="02020603050405020304" pitchFamily="18" charset="0"/>
                <a:sym typeface="Montserrat Bold"/>
              </a:rPr>
              <a:t> </a:t>
            </a:r>
            <a:r>
              <a:rPr lang="en-US" sz="2800" b="1" dirty="0" err="1">
                <a:latin typeface="Times New Roman" panose="02020603050405020304" pitchFamily="18" charset="0"/>
                <a:ea typeface="Montserrat Bold"/>
                <a:cs typeface="Times New Roman" panose="02020603050405020304" pitchFamily="18" charset="0"/>
                <a:sym typeface="Montserrat Bold"/>
              </a:rPr>
              <a:t>công</a:t>
            </a:r>
            <a:r>
              <a:rPr lang="en-US" sz="2800" b="1" dirty="0">
                <a:latin typeface="Times New Roman" panose="02020603050405020304" pitchFamily="18" charset="0"/>
                <a:ea typeface="Montserrat Bold"/>
                <a:cs typeface="Times New Roman" panose="02020603050405020304" pitchFamily="18" charset="0"/>
                <a:sym typeface="Montserrat Bold"/>
              </a:rPr>
              <a:t> ty.</a:t>
            </a:r>
          </a:p>
        </p:txBody>
      </p:sp>
      <p:sp>
        <p:nvSpPr>
          <p:cNvPr id="39" name="Freeform 39"/>
          <p:cNvSpPr/>
          <p:nvPr/>
        </p:nvSpPr>
        <p:spPr>
          <a:xfrm>
            <a:off x="12120353" y="2521482"/>
            <a:ext cx="5200937" cy="5273446"/>
          </a:xfrm>
          <a:custGeom>
            <a:avLst/>
            <a:gdLst/>
            <a:ahLst/>
            <a:cxnLst/>
            <a:rect l="l" t="t" r="r" b="b"/>
            <a:pathLst>
              <a:path w="4448557" h="4510577">
                <a:moveTo>
                  <a:pt x="0" y="0"/>
                </a:moveTo>
                <a:lnTo>
                  <a:pt x="4448557" y="0"/>
                </a:lnTo>
                <a:lnTo>
                  <a:pt x="4448557" y="4510577"/>
                </a:lnTo>
                <a:lnTo>
                  <a:pt x="0" y="4510577"/>
                </a:lnTo>
                <a:lnTo>
                  <a:pt x="0" y="0"/>
                </a:lnTo>
                <a:close/>
              </a:path>
            </a:pathLst>
          </a:custGeom>
          <a:blipFill>
            <a:blip r:embed="rId10"/>
            <a:stretch>
              <a:fillRect/>
            </a:stretch>
          </a:blipFill>
        </p:spPr>
        <p:txBody>
          <a:bodyPr/>
          <a:lstStyle/>
          <a:p>
            <a:endParaRPr lang="en-VN" sz="2000">
              <a:latin typeface="Times New Roman" panose="02020603050405020304" pitchFamily="18" charset="0"/>
              <a:cs typeface="Times New Roman" panose="02020603050405020304" pitchFamily="18" charset="0"/>
            </a:endParaRPr>
          </a:p>
        </p:txBody>
      </p:sp>
      <p:sp>
        <p:nvSpPr>
          <p:cNvPr id="41" name="Freeform 29">
            <a:extLst>
              <a:ext uri="{FF2B5EF4-FFF2-40B4-BE49-F238E27FC236}">
                <a16:creationId xmlns:a16="http://schemas.microsoft.com/office/drawing/2014/main" id="{218D3F3F-1DBA-11D2-B0D0-65EC475F424D}"/>
              </a:ext>
            </a:extLst>
          </p:cNvPr>
          <p:cNvSpPr/>
          <p:nvPr/>
        </p:nvSpPr>
        <p:spPr>
          <a:xfrm>
            <a:off x="341095" y="321736"/>
            <a:ext cx="1049718" cy="951863"/>
          </a:xfrm>
          <a:custGeom>
            <a:avLst/>
            <a:gdLst/>
            <a:ahLst/>
            <a:cxnLst/>
            <a:rect l="l" t="t" r="r" b="b"/>
            <a:pathLst>
              <a:path w="1049718" h="951863">
                <a:moveTo>
                  <a:pt x="0" y="0"/>
                </a:moveTo>
                <a:lnTo>
                  <a:pt x="1049718" y="0"/>
                </a:lnTo>
                <a:lnTo>
                  <a:pt x="1049718" y="951864"/>
                </a:lnTo>
                <a:lnTo>
                  <a:pt x="0" y="951864"/>
                </a:lnTo>
                <a:lnTo>
                  <a:pt x="0" y="0"/>
                </a:lnTo>
                <a:close/>
              </a:path>
            </a:pathLst>
          </a:custGeom>
          <a:blipFill>
            <a:blip r:embed="rId11"/>
            <a:stretch>
              <a:fillRect/>
            </a:stretch>
          </a:blipFill>
        </p:spPr>
        <p:txBody>
          <a:bodyPr/>
          <a:lstStyle/>
          <a:p>
            <a:endParaRPr lang="en-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7201961" y="7533472"/>
            <a:ext cx="2172079" cy="690405"/>
          </a:xfrm>
          <a:custGeom>
            <a:avLst/>
            <a:gdLst/>
            <a:ahLst/>
            <a:cxnLst/>
            <a:rect l="l" t="t" r="r" b="b"/>
            <a:pathLst>
              <a:path w="2172079" h="690405">
                <a:moveTo>
                  <a:pt x="0" y="0"/>
                </a:moveTo>
                <a:lnTo>
                  <a:pt x="2172078" y="0"/>
                </a:lnTo>
                <a:lnTo>
                  <a:pt x="2172078" y="690405"/>
                </a:lnTo>
                <a:lnTo>
                  <a:pt x="0" y="690405"/>
                </a:lnTo>
                <a:lnTo>
                  <a:pt x="0" y="0"/>
                </a:lnTo>
                <a:close/>
              </a:path>
            </a:pathLst>
          </a:custGeom>
          <a:blipFill>
            <a:blip r:embed="rId2">
              <a:extLst>
                <a:ext uri="{96DAC541-7B7A-43D3-8B79-37D633B846F1}">
                  <asvg:svgBlip xmlns:asvg="http://schemas.microsoft.com/office/drawing/2016/SVG/main" r:embed="rId3"/>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AutoShape 3"/>
          <p:cNvSpPr/>
          <p:nvPr/>
        </p:nvSpPr>
        <p:spPr>
          <a:xfrm>
            <a:off x="6958527" y="2881188"/>
            <a:ext cx="4050659" cy="0"/>
          </a:xfrm>
          <a:prstGeom prst="line">
            <a:avLst/>
          </a:prstGeom>
          <a:ln w="19050" cap="flat">
            <a:solidFill>
              <a:srgbClr val="FF924C"/>
            </a:solidFill>
            <a:prstDash val="solid"/>
            <a:headEnd type="none" w="sm" len="sm"/>
            <a:tailEnd type="none" w="sm" len="sm"/>
          </a:ln>
        </p:spPr>
        <p:txBody>
          <a:bodyPr/>
          <a:lstStyle/>
          <a:p>
            <a:endParaRPr lang="en-VN">
              <a:latin typeface="Times New Roman" panose="02020603050405020304" pitchFamily="18" charset="0"/>
              <a:cs typeface="Times New Roman" panose="02020603050405020304" pitchFamily="18" charset="0"/>
            </a:endParaRPr>
          </a:p>
        </p:txBody>
      </p:sp>
      <p:sp>
        <p:nvSpPr>
          <p:cNvPr id="18" name="TextBox 18"/>
          <p:cNvSpPr txBox="1"/>
          <p:nvPr/>
        </p:nvSpPr>
        <p:spPr>
          <a:xfrm>
            <a:off x="3006409" y="1050975"/>
            <a:ext cx="12547689" cy="1830213"/>
          </a:xfrm>
          <a:prstGeom prst="rect">
            <a:avLst/>
          </a:prstGeom>
        </p:spPr>
        <p:txBody>
          <a:bodyPr lIns="0" tIns="0" rIns="0" bIns="0" rtlCol="0" anchor="t">
            <a:spAutoFit/>
          </a:bodyPr>
          <a:lstStyle/>
          <a:p>
            <a:pPr algn="ctr">
              <a:lnSpc>
                <a:spcPts val="7221"/>
              </a:lnSpc>
            </a:pPr>
            <a:r>
              <a:rPr lang="en-US" sz="5777" b="1" dirty="0">
                <a:solidFill>
                  <a:srgbClr val="FF924C"/>
                </a:solidFill>
                <a:latin typeface="Times New Roman" panose="02020603050405020304" pitchFamily="18" charset="0"/>
                <a:ea typeface="Montserrat Heavy"/>
                <a:cs typeface="Times New Roman" panose="02020603050405020304" pitchFamily="18" charset="0"/>
                <a:sym typeface="Montserrat Heavy"/>
              </a:rPr>
              <a:t>THIẾT KẾ MÔ HÌNH </a:t>
            </a:r>
          </a:p>
          <a:p>
            <a:pPr algn="ctr">
              <a:lnSpc>
                <a:spcPts val="7221"/>
              </a:lnSpc>
            </a:pPr>
            <a:r>
              <a:rPr lang="en-US" sz="5777" b="1" dirty="0">
                <a:solidFill>
                  <a:srgbClr val="FF924C"/>
                </a:solidFill>
                <a:latin typeface="Times New Roman" panose="02020603050405020304" pitchFamily="18" charset="0"/>
                <a:ea typeface="Montserrat Heavy"/>
                <a:cs typeface="Times New Roman" panose="02020603050405020304" pitchFamily="18" charset="0"/>
                <a:sym typeface="Montserrat Heavy"/>
              </a:rPr>
              <a:t>HỆ THỐNG ACTIVE DIRECTORY</a:t>
            </a:r>
          </a:p>
        </p:txBody>
      </p:sp>
      <p:sp>
        <p:nvSpPr>
          <p:cNvPr id="19" name="TextBox 19"/>
          <p:cNvSpPr txBox="1"/>
          <p:nvPr/>
        </p:nvSpPr>
        <p:spPr>
          <a:xfrm>
            <a:off x="3006409" y="3044227"/>
            <a:ext cx="12744432" cy="546472"/>
          </a:xfrm>
          <a:prstGeom prst="rect">
            <a:avLst/>
          </a:prstGeom>
        </p:spPr>
        <p:txBody>
          <a:bodyPr lIns="0" tIns="0" rIns="0" bIns="0" rtlCol="0" anchor="t">
            <a:spAutoFit/>
          </a:bodyPr>
          <a:lstStyle/>
          <a:p>
            <a:pPr algn="ctr">
              <a:lnSpc>
                <a:spcPts val="4529"/>
              </a:lnSpc>
            </a:pPr>
            <a:r>
              <a:rPr lang="en-US" sz="3235" b="1" dirty="0" err="1">
                <a:solidFill>
                  <a:srgbClr val="20409A"/>
                </a:solidFill>
                <a:latin typeface="Times New Roman" panose="02020603050405020304" pitchFamily="18" charset="0"/>
                <a:ea typeface="Cabin Bold"/>
                <a:cs typeface="Times New Roman" panose="02020603050405020304" pitchFamily="18" charset="0"/>
                <a:sym typeface="Cabin Bold"/>
              </a:rPr>
              <a:t>Cấu</a:t>
            </a:r>
            <a:r>
              <a:rPr lang="en-US" sz="3235"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35" b="1" dirty="0" err="1">
                <a:solidFill>
                  <a:srgbClr val="20409A"/>
                </a:solidFill>
                <a:latin typeface="Times New Roman" panose="02020603050405020304" pitchFamily="18" charset="0"/>
                <a:ea typeface="Cabin Bold"/>
                <a:cs typeface="Times New Roman" panose="02020603050405020304" pitchFamily="18" charset="0"/>
                <a:sym typeface="Cabin Bold"/>
              </a:rPr>
              <a:t>trúc</a:t>
            </a:r>
            <a:r>
              <a:rPr lang="en-US" sz="3235"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35" b="1" dirty="0" err="1">
                <a:solidFill>
                  <a:srgbClr val="20409A"/>
                </a:solidFill>
                <a:latin typeface="Times New Roman" panose="02020603050405020304" pitchFamily="18" charset="0"/>
                <a:ea typeface="Cabin Bold"/>
                <a:cs typeface="Times New Roman" panose="02020603050405020304" pitchFamily="18" charset="0"/>
                <a:sym typeface="Cabin Bold"/>
              </a:rPr>
              <a:t>Tổ</a:t>
            </a:r>
            <a:r>
              <a:rPr lang="en-US" sz="3235"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35" b="1" dirty="0" err="1">
                <a:solidFill>
                  <a:srgbClr val="20409A"/>
                </a:solidFill>
                <a:latin typeface="Times New Roman" panose="02020603050405020304" pitchFamily="18" charset="0"/>
                <a:ea typeface="Cabin Bold"/>
                <a:cs typeface="Times New Roman" panose="02020603050405020304" pitchFamily="18" charset="0"/>
                <a:sym typeface="Cabin Bold"/>
              </a:rPr>
              <a:t>chức</a:t>
            </a:r>
            <a:r>
              <a:rPr lang="en-US" sz="3235"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35" b="1" dirty="0" err="1">
                <a:solidFill>
                  <a:srgbClr val="20409A"/>
                </a:solidFill>
                <a:latin typeface="Times New Roman" panose="02020603050405020304" pitchFamily="18" charset="0"/>
                <a:ea typeface="Cabin Bold"/>
                <a:cs typeface="Times New Roman" panose="02020603050405020304" pitchFamily="18" charset="0"/>
                <a:sym typeface="Cabin Bold"/>
              </a:rPr>
              <a:t>trong</a:t>
            </a:r>
            <a:r>
              <a:rPr lang="en-US" sz="3235" b="1" dirty="0">
                <a:solidFill>
                  <a:srgbClr val="20409A"/>
                </a:solidFill>
                <a:latin typeface="Times New Roman" panose="02020603050405020304" pitchFamily="18" charset="0"/>
                <a:ea typeface="Cabin Bold"/>
                <a:cs typeface="Times New Roman" panose="02020603050405020304" pitchFamily="18" charset="0"/>
                <a:sym typeface="Cabin Bold"/>
              </a:rPr>
              <a:t> Active Directory</a:t>
            </a:r>
          </a:p>
        </p:txBody>
      </p:sp>
      <p:sp>
        <p:nvSpPr>
          <p:cNvPr id="26" name="Freeform 26"/>
          <p:cNvSpPr/>
          <p:nvPr/>
        </p:nvSpPr>
        <p:spPr>
          <a:xfrm flipH="1">
            <a:off x="13758419" y="-217087"/>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28" name="Freeform 28"/>
          <p:cNvSpPr/>
          <p:nvPr/>
        </p:nvSpPr>
        <p:spPr>
          <a:xfrm>
            <a:off x="15511010" y="9352778"/>
            <a:ext cx="2386812" cy="2386812"/>
          </a:xfrm>
          <a:custGeom>
            <a:avLst/>
            <a:gdLst/>
            <a:ahLst/>
            <a:cxnLst/>
            <a:rect l="l" t="t" r="r" b="b"/>
            <a:pathLst>
              <a:path w="2860005" h="2860005">
                <a:moveTo>
                  <a:pt x="0" y="0"/>
                </a:moveTo>
                <a:lnTo>
                  <a:pt x="2860005" y="0"/>
                </a:lnTo>
                <a:lnTo>
                  <a:pt x="2860005" y="2860005"/>
                </a:lnTo>
                <a:lnTo>
                  <a:pt x="0" y="2860005"/>
                </a:lnTo>
                <a:lnTo>
                  <a:pt x="0" y="0"/>
                </a:lnTo>
                <a:close/>
              </a:path>
            </a:pathLst>
          </a:custGeom>
          <a:blipFill>
            <a:blip r:embed="rId6"/>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29" name="Freeform 29"/>
          <p:cNvSpPr/>
          <p:nvPr/>
        </p:nvSpPr>
        <p:spPr>
          <a:xfrm flipH="1">
            <a:off x="3810000" y="-302797"/>
            <a:ext cx="526652" cy="527311"/>
          </a:xfrm>
          <a:custGeom>
            <a:avLst/>
            <a:gdLst/>
            <a:ahLst/>
            <a:cxnLst/>
            <a:rect l="l" t="t" r="r" b="b"/>
            <a:pathLst>
              <a:path w="806191" h="807200">
                <a:moveTo>
                  <a:pt x="806192" y="0"/>
                </a:moveTo>
                <a:lnTo>
                  <a:pt x="0" y="0"/>
                </a:lnTo>
                <a:lnTo>
                  <a:pt x="0" y="807201"/>
                </a:lnTo>
                <a:lnTo>
                  <a:pt x="806192" y="807201"/>
                </a:lnTo>
                <a:lnTo>
                  <a:pt x="806192" y="0"/>
                </a:lnTo>
                <a:close/>
              </a:path>
            </a:pathLst>
          </a:custGeom>
          <a:blipFill>
            <a:blip r:embed="rId7"/>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1" name="Freeform 7">
            <a:extLst>
              <a:ext uri="{FF2B5EF4-FFF2-40B4-BE49-F238E27FC236}">
                <a16:creationId xmlns:a16="http://schemas.microsoft.com/office/drawing/2014/main" id="{79A6694E-090A-F3E1-0A08-DB269A9714A5}"/>
              </a:ext>
            </a:extLst>
          </p:cNvPr>
          <p:cNvSpPr/>
          <p:nvPr/>
        </p:nvSpPr>
        <p:spPr>
          <a:xfrm>
            <a:off x="2392556" y="3576831"/>
            <a:ext cx="13182600" cy="6238942"/>
          </a:xfrm>
          <a:custGeom>
            <a:avLst/>
            <a:gdLst/>
            <a:ahLst/>
            <a:cxnLst/>
            <a:rect l="l" t="t" r="r" b="b"/>
            <a:pathLst>
              <a:path w="8456163" h="7035307">
                <a:moveTo>
                  <a:pt x="0" y="0"/>
                </a:moveTo>
                <a:lnTo>
                  <a:pt x="8456163" y="0"/>
                </a:lnTo>
                <a:lnTo>
                  <a:pt x="8456163" y="7035307"/>
                </a:lnTo>
                <a:lnTo>
                  <a:pt x="0" y="7035307"/>
                </a:lnTo>
                <a:lnTo>
                  <a:pt x="0" y="0"/>
                </a:lnTo>
                <a:close/>
              </a:path>
            </a:pathLst>
          </a:custGeom>
          <a:blipFill>
            <a:blip r:embed="rId8"/>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6" name="Freeform 14">
            <a:extLst>
              <a:ext uri="{FF2B5EF4-FFF2-40B4-BE49-F238E27FC236}">
                <a16:creationId xmlns:a16="http://schemas.microsoft.com/office/drawing/2014/main" id="{B43E72B3-0F32-B238-C4CD-FF0BC92106F5}"/>
              </a:ext>
            </a:extLst>
          </p:cNvPr>
          <p:cNvSpPr/>
          <p:nvPr/>
        </p:nvSpPr>
        <p:spPr>
          <a:xfrm>
            <a:off x="341095" y="321736"/>
            <a:ext cx="779642" cy="706964"/>
          </a:xfrm>
          <a:custGeom>
            <a:avLst/>
            <a:gdLst/>
            <a:ahLst/>
            <a:cxnLst/>
            <a:rect l="l" t="t" r="r" b="b"/>
            <a:pathLst>
              <a:path w="779642" h="706964">
                <a:moveTo>
                  <a:pt x="0" y="0"/>
                </a:moveTo>
                <a:lnTo>
                  <a:pt x="779642" y="0"/>
                </a:lnTo>
                <a:lnTo>
                  <a:pt x="779642" y="706964"/>
                </a:lnTo>
                <a:lnTo>
                  <a:pt x="0" y="706964"/>
                </a:lnTo>
                <a:lnTo>
                  <a:pt x="0" y="0"/>
                </a:lnTo>
                <a:close/>
              </a:path>
            </a:pathLst>
          </a:custGeom>
          <a:blipFill>
            <a:blip r:embed="rId9"/>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42501" y="1386775"/>
            <a:ext cx="2270840" cy="655451"/>
          </a:xfrm>
          <a:custGeom>
            <a:avLst/>
            <a:gdLst/>
            <a:ahLst/>
            <a:cxnLst/>
            <a:rect l="l" t="t" r="r" b="b"/>
            <a:pathLst>
              <a:path w="2270840" h="655451">
                <a:moveTo>
                  <a:pt x="0" y="0"/>
                </a:moveTo>
                <a:lnTo>
                  <a:pt x="2270840" y="0"/>
                </a:lnTo>
                <a:lnTo>
                  <a:pt x="2270840" y="655450"/>
                </a:lnTo>
                <a:lnTo>
                  <a:pt x="0" y="655450"/>
                </a:lnTo>
                <a:lnTo>
                  <a:pt x="0" y="0"/>
                </a:lnTo>
                <a:close/>
              </a:path>
            </a:pathLst>
          </a:custGeom>
          <a:blipFill>
            <a:blip r:embed="rId2">
              <a:extLst>
                <a:ext uri="{96DAC541-7B7A-43D3-8B79-37D633B846F1}">
                  <asvg:svgBlip xmlns:asvg="http://schemas.microsoft.com/office/drawing/2016/SVG/main" r:embed="rId3"/>
                </a:ext>
              </a:extLst>
            </a:blip>
            <a:stretch>
              <a:fillRect t="-65112" r="-21421"/>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3" name="Freeform 3"/>
          <p:cNvSpPr/>
          <p:nvPr/>
        </p:nvSpPr>
        <p:spPr>
          <a:xfrm rot="5400000">
            <a:off x="-1086039" y="5448229"/>
            <a:ext cx="2172079" cy="690405"/>
          </a:xfrm>
          <a:custGeom>
            <a:avLst/>
            <a:gdLst/>
            <a:ahLst/>
            <a:cxnLst/>
            <a:rect l="l" t="t" r="r" b="b"/>
            <a:pathLst>
              <a:path w="2172079" h="690405">
                <a:moveTo>
                  <a:pt x="0" y="0"/>
                </a:moveTo>
                <a:lnTo>
                  <a:pt x="2172078" y="0"/>
                </a:lnTo>
                <a:lnTo>
                  <a:pt x="2172078" y="690404"/>
                </a:lnTo>
                <a:lnTo>
                  <a:pt x="0" y="690404"/>
                </a:lnTo>
                <a:lnTo>
                  <a:pt x="0" y="0"/>
                </a:lnTo>
                <a:close/>
              </a:path>
            </a:pathLst>
          </a:custGeom>
          <a:blipFill>
            <a:blip r:embed="rId4">
              <a:extLst>
                <a:ext uri="{96DAC541-7B7A-43D3-8B79-37D633B846F1}">
                  <asvg:svgBlip xmlns:asvg="http://schemas.microsoft.com/office/drawing/2016/SVG/main" r:embed="rId5"/>
                </a:ext>
              </a:extLst>
            </a:blip>
            <a:stretch>
              <a:fillRect t="-23484"/>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4" name="Freeform 4"/>
          <p:cNvSpPr/>
          <p:nvPr/>
        </p:nvSpPr>
        <p:spPr>
          <a:xfrm>
            <a:off x="12646769" y="9439275"/>
            <a:ext cx="1533144" cy="289381"/>
          </a:xfrm>
          <a:custGeom>
            <a:avLst/>
            <a:gdLst/>
            <a:ahLst/>
            <a:cxnLst/>
            <a:rect l="l" t="t" r="r" b="b"/>
            <a:pathLst>
              <a:path w="1533144" h="289381">
                <a:moveTo>
                  <a:pt x="0" y="0"/>
                </a:moveTo>
                <a:lnTo>
                  <a:pt x="1533144" y="0"/>
                </a:lnTo>
                <a:lnTo>
                  <a:pt x="1533144" y="289381"/>
                </a:lnTo>
                <a:lnTo>
                  <a:pt x="0" y="289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5" name="Freeform 5"/>
          <p:cNvSpPr/>
          <p:nvPr/>
        </p:nvSpPr>
        <p:spPr>
          <a:xfrm>
            <a:off x="17800265" y="9827062"/>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7" name="TextBox 7"/>
          <p:cNvSpPr txBox="1"/>
          <p:nvPr/>
        </p:nvSpPr>
        <p:spPr>
          <a:xfrm>
            <a:off x="2219768" y="2042226"/>
            <a:ext cx="13848465" cy="1568450"/>
          </a:xfrm>
          <a:prstGeom prst="rect">
            <a:avLst/>
          </a:prstGeom>
        </p:spPr>
        <p:txBody>
          <a:bodyPr wrap="square" lIns="0" tIns="0" rIns="0" bIns="0" rtlCol="0" anchor="t">
            <a:spAutoFit/>
          </a:bodyPr>
          <a:lstStyle/>
          <a:p>
            <a:pPr algn="ctr">
              <a:lnSpc>
                <a:spcPts val="6250"/>
              </a:lnSpc>
            </a:pPr>
            <a:r>
              <a:rPr lang="en-US" sz="5000" b="1" dirty="0">
                <a:solidFill>
                  <a:srgbClr val="FF924C"/>
                </a:solidFill>
                <a:latin typeface="Times New Roman" panose="02020603050405020304" pitchFamily="18" charset="0"/>
                <a:ea typeface="Montserrat Heavy"/>
                <a:cs typeface="Times New Roman" panose="02020603050405020304" pitchFamily="18" charset="0"/>
                <a:sym typeface="Montserrat Heavy"/>
              </a:rPr>
              <a:t>LẬP KẾ HOẠCH TRIỂN KHAI TÀI KHOẢN NGƯỜI DÙNG, NHÓM VÀ MÁY TÍNH</a:t>
            </a:r>
          </a:p>
        </p:txBody>
      </p:sp>
      <p:sp>
        <p:nvSpPr>
          <p:cNvPr id="8" name="TextBox 8"/>
          <p:cNvSpPr txBox="1"/>
          <p:nvPr/>
        </p:nvSpPr>
        <p:spPr>
          <a:xfrm>
            <a:off x="4460566" y="3804467"/>
            <a:ext cx="9366868" cy="500137"/>
          </a:xfrm>
          <a:prstGeom prst="rect">
            <a:avLst/>
          </a:prstGeom>
        </p:spPr>
        <p:txBody>
          <a:bodyPr lIns="0" tIns="0" rIns="0" bIns="0" rtlCol="0" anchor="t">
            <a:spAutoFit/>
          </a:bodyPr>
          <a:lstStyle/>
          <a:p>
            <a:pPr algn="ctr">
              <a:lnSpc>
                <a:spcPts val="4200"/>
              </a:lnSpc>
            </a:pP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Lập</a:t>
            </a:r>
            <a:r>
              <a:rPr lang="en-US" sz="32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Bảng</a:t>
            </a:r>
            <a:r>
              <a:rPr lang="en-US" sz="32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Thiết</a:t>
            </a:r>
            <a:r>
              <a:rPr lang="en-US" sz="32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Kê</a:t>
            </a:r>
            <a:r>
              <a:rPr lang="en-US" sz="32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Sơ</a:t>
            </a:r>
            <a:r>
              <a:rPr lang="en-US" sz="3200" b="1" dirty="0">
                <a:solidFill>
                  <a:srgbClr val="20409A"/>
                </a:solidFill>
                <a:latin typeface="Times New Roman" panose="02020603050405020304" pitchFamily="18" charset="0"/>
                <a:ea typeface="Cabin Bold"/>
                <a:cs typeface="Times New Roman" panose="02020603050405020304" pitchFamily="18" charset="0"/>
                <a:sym typeface="Cabin Bold"/>
              </a:rPr>
              <a:t> Đồ </a:t>
            </a: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Tổ</a:t>
            </a:r>
            <a:r>
              <a:rPr lang="en-US" sz="3200" b="1" dirty="0">
                <a:solidFill>
                  <a:srgbClr val="20409A"/>
                </a:solidFill>
                <a:latin typeface="Times New Roman" panose="02020603050405020304" pitchFamily="18" charset="0"/>
                <a:ea typeface="Cabin Bold"/>
                <a:cs typeface="Times New Roman" panose="02020603050405020304" pitchFamily="18" charset="0"/>
                <a:sym typeface="Cabin Bold"/>
              </a:rPr>
              <a:t> </a:t>
            </a:r>
            <a:r>
              <a:rPr lang="en-US" sz="3200" b="1" dirty="0" err="1">
                <a:solidFill>
                  <a:srgbClr val="20409A"/>
                </a:solidFill>
                <a:latin typeface="Times New Roman" panose="02020603050405020304" pitchFamily="18" charset="0"/>
                <a:ea typeface="Cabin Bold"/>
                <a:cs typeface="Times New Roman" panose="02020603050405020304" pitchFamily="18" charset="0"/>
                <a:sym typeface="Cabin Bold"/>
              </a:rPr>
              <a:t>Chức</a:t>
            </a:r>
            <a:endParaRPr lang="en-US" sz="3200" b="1" dirty="0">
              <a:solidFill>
                <a:srgbClr val="20409A"/>
              </a:solidFill>
              <a:latin typeface="Times New Roman" panose="02020603050405020304" pitchFamily="18" charset="0"/>
              <a:ea typeface="Cabin Bold"/>
              <a:cs typeface="Times New Roman" panose="02020603050405020304" pitchFamily="18" charset="0"/>
              <a:sym typeface="Cabin Bold"/>
            </a:endParaRPr>
          </a:p>
        </p:txBody>
      </p:sp>
      <p:sp>
        <p:nvSpPr>
          <p:cNvPr id="10" name="Freeform 10"/>
          <p:cNvSpPr/>
          <p:nvPr/>
        </p:nvSpPr>
        <p:spPr>
          <a:xfrm flipH="1">
            <a:off x="14523958" y="-342900"/>
            <a:ext cx="4750130" cy="4114800"/>
          </a:xfrm>
          <a:custGeom>
            <a:avLst/>
            <a:gdLst/>
            <a:ahLst/>
            <a:cxnLst/>
            <a:rect l="l" t="t" r="r" b="b"/>
            <a:pathLst>
              <a:path w="4750130" h="4114800">
                <a:moveTo>
                  <a:pt x="4750130" y="0"/>
                </a:moveTo>
                <a:lnTo>
                  <a:pt x="0" y="0"/>
                </a:lnTo>
                <a:lnTo>
                  <a:pt x="0" y="4114800"/>
                </a:lnTo>
                <a:lnTo>
                  <a:pt x="4750130" y="4114800"/>
                </a:lnTo>
                <a:lnTo>
                  <a:pt x="475013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
        <p:nvSpPr>
          <p:cNvPr id="11" name="Freeform 11"/>
          <p:cNvSpPr/>
          <p:nvPr/>
        </p:nvSpPr>
        <p:spPr>
          <a:xfrm>
            <a:off x="-581734" y="-585596"/>
            <a:ext cx="4750130" cy="4114800"/>
          </a:xfrm>
          <a:custGeom>
            <a:avLst/>
            <a:gdLst/>
            <a:ahLst/>
            <a:cxnLst/>
            <a:rect l="l" t="t" r="r" b="b"/>
            <a:pathLst>
              <a:path w="4750130" h="4114800">
                <a:moveTo>
                  <a:pt x="0" y="0"/>
                </a:moveTo>
                <a:lnTo>
                  <a:pt x="4750129" y="0"/>
                </a:lnTo>
                <a:lnTo>
                  <a:pt x="475012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pic>
        <p:nvPicPr>
          <p:cNvPr id="14" name="Hình ảnh 13">
            <a:extLst>
              <a:ext uri="{FF2B5EF4-FFF2-40B4-BE49-F238E27FC236}">
                <a16:creationId xmlns:a16="http://schemas.microsoft.com/office/drawing/2014/main" id="{16A88DFA-F693-B6D8-4C66-3B5CC1174E06}"/>
              </a:ext>
            </a:extLst>
          </p:cNvPr>
          <p:cNvPicPr>
            <a:picLocks noChangeAspect="1"/>
          </p:cNvPicPr>
          <p:nvPr/>
        </p:nvPicPr>
        <p:blipFill>
          <a:blip r:embed="rId12"/>
          <a:stretch>
            <a:fillRect/>
          </a:stretch>
        </p:blipFill>
        <p:spPr>
          <a:xfrm>
            <a:off x="795375" y="4726932"/>
            <a:ext cx="16697249" cy="4857033"/>
          </a:xfrm>
          <a:prstGeom prst="rect">
            <a:avLst/>
          </a:prstGeom>
        </p:spPr>
      </p:pic>
      <p:sp>
        <p:nvSpPr>
          <p:cNvPr id="9" name="Freeform 12">
            <a:extLst>
              <a:ext uri="{FF2B5EF4-FFF2-40B4-BE49-F238E27FC236}">
                <a16:creationId xmlns:a16="http://schemas.microsoft.com/office/drawing/2014/main" id="{FA6ABD49-7F2B-9247-4D76-BCE5BD85B025}"/>
              </a:ext>
            </a:extLst>
          </p:cNvPr>
          <p:cNvSpPr/>
          <p:nvPr/>
        </p:nvSpPr>
        <p:spPr>
          <a:xfrm>
            <a:off x="8619141" y="410212"/>
            <a:ext cx="1049718" cy="951863"/>
          </a:xfrm>
          <a:custGeom>
            <a:avLst/>
            <a:gdLst/>
            <a:ahLst/>
            <a:cxnLst/>
            <a:rect l="l" t="t" r="r" b="b"/>
            <a:pathLst>
              <a:path w="1049718" h="951863">
                <a:moveTo>
                  <a:pt x="0" y="0"/>
                </a:moveTo>
                <a:lnTo>
                  <a:pt x="1049718" y="0"/>
                </a:lnTo>
                <a:lnTo>
                  <a:pt x="1049718" y="951863"/>
                </a:lnTo>
                <a:lnTo>
                  <a:pt x="0" y="951863"/>
                </a:lnTo>
                <a:lnTo>
                  <a:pt x="0" y="0"/>
                </a:lnTo>
                <a:close/>
              </a:path>
            </a:pathLst>
          </a:custGeom>
          <a:blipFill>
            <a:blip r:embed="rId13"/>
            <a:stretch>
              <a:fillRect/>
            </a:stretch>
          </a:blipFill>
        </p:spPr>
        <p:txBody>
          <a:bodyPr/>
          <a:lstStyle/>
          <a:p>
            <a:endParaRPr lang="en-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332</TotalTime>
  <Words>1069</Words>
  <Application>Microsoft Office PowerPoint</Application>
  <PresentationFormat>Tùy chỉnh</PresentationFormat>
  <Paragraphs>103</Paragraphs>
  <Slides>23</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23</vt:i4>
      </vt:variant>
    </vt:vector>
  </HeadingPairs>
  <TitlesOfParts>
    <vt:vector size="28" baseType="lpstr">
      <vt:lpstr>Aptos</vt:lpstr>
      <vt:lpstr>Wingdings</vt:lpstr>
      <vt:lpstr>Arial</vt:lpstr>
      <vt:lpstr>Times New Roman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Phan Văn Sơn</dc:title>
  <dc:creator>Admin</dc:creator>
  <cp:lastModifiedBy>Admin</cp:lastModifiedBy>
  <cp:revision>31</cp:revision>
  <dcterms:created xsi:type="dcterms:W3CDTF">2006-08-16T00:00:00Z</dcterms:created>
  <dcterms:modified xsi:type="dcterms:W3CDTF">2025-06-06T03:05:09Z</dcterms:modified>
  <dc:identifier>DAGoFru4N0g</dc:identifier>
</cp:coreProperties>
</file>